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4" r:id="rId9"/>
    <p:sldId id="266" r:id="rId10"/>
    <p:sldId id="265" r:id="rId11"/>
    <p:sldId id="267" r:id="rId12"/>
    <p:sldId id="268" r:id="rId13"/>
    <p:sldId id="269" r:id="rId14"/>
    <p:sldId id="273" r:id="rId15"/>
    <p:sldId id="274" r:id="rId16"/>
    <p:sldId id="275" r:id="rId17"/>
    <p:sldId id="276" r:id="rId18"/>
    <p:sldId id="280" r:id="rId19"/>
    <p:sldId id="271" r:id="rId20"/>
    <p:sldId id="272" r:id="rId21"/>
    <p:sldId id="277" r:id="rId22"/>
    <p:sldId id="278" r:id="rId23"/>
    <p:sldId id="279" r:id="rId24"/>
    <p:sldId id="281" r:id="rId25"/>
    <p:sldId id="282" r:id="rId26"/>
    <p:sldId id="283" r:id="rId27"/>
    <p:sldId id="284" r:id="rId28"/>
    <p:sldId id="285" r:id="rId29"/>
    <p:sldId id="286" r:id="rId30"/>
    <p:sldId id="287" r:id="rId31"/>
    <p:sldId id="288" r:id="rId32"/>
    <p:sldId id="290"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77" autoAdjust="0"/>
  </p:normalViewPr>
  <p:slideViewPr>
    <p:cSldViewPr snapToGrid="0">
      <p:cViewPr varScale="1">
        <p:scale>
          <a:sx n="85" d="100"/>
          <a:sy n="85" d="100"/>
        </p:scale>
        <p:origin x="15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5" Type="http://schemas.openxmlformats.org/officeDocument/2006/relationships/image" Target="../media/image18.png"/><Relationship Id="rId4" Type="http://schemas.openxmlformats.org/officeDocument/2006/relationships/image" Target="../media/image17.jpeg"/></Relationships>
</file>

<file path=ppt/diagrams/_rels/data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4" Type="http://schemas.openxmlformats.org/officeDocument/2006/relationships/image" Target="../media/image32.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5" Type="http://schemas.openxmlformats.org/officeDocument/2006/relationships/image" Target="../media/image18.png"/><Relationship Id="rId4" Type="http://schemas.openxmlformats.org/officeDocument/2006/relationships/image" Target="../media/image17.jpeg"/></Relationships>
</file>

<file path=ppt/diagrams/_rels/drawing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035626-A358-4CE0-9059-20DC83B4D69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0F50CA1-B956-4B28-BC22-C3726D9D1092}">
      <dgm:prSet/>
      <dgm:spPr/>
      <dgm:t>
        <a:bodyPr/>
        <a:lstStyle/>
        <a:p>
          <a:r>
            <a:rPr lang="en-GB" dirty="0">
              <a:latin typeface="Arial" panose="020B0604020202020204" pitchFamily="34" charset="0"/>
              <a:cs typeface="Arial" panose="020B0604020202020204" pitchFamily="34" charset="0"/>
            </a:rPr>
            <a:t>What is the menopause</a:t>
          </a:r>
          <a:endParaRPr lang="en-US" dirty="0">
            <a:latin typeface="Arial" panose="020B0604020202020204" pitchFamily="34" charset="0"/>
            <a:cs typeface="Arial" panose="020B0604020202020204" pitchFamily="34" charset="0"/>
          </a:endParaRPr>
        </a:p>
      </dgm:t>
    </dgm:pt>
    <dgm:pt modelId="{097C76A8-FC57-4083-8E93-04E4B48101E2}" type="parTrans" cxnId="{1E4BF152-20FA-43E9-B5C1-B961DA08C3D0}">
      <dgm:prSet/>
      <dgm:spPr/>
      <dgm:t>
        <a:bodyPr/>
        <a:lstStyle/>
        <a:p>
          <a:endParaRPr lang="en-US"/>
        </a:p>
      </dgm:t>
    </dgm:pt>
    <dgm:pt modelId="{C2FAC57E-93FB-43E8-AB6C-BA30E03D1D4A}" type="sibTrans" cxnId="{1E4BF152-20FA-43E9-B5C1-B961DA08C3D0}">
      <dgm:prSet/>
      <dgm:spPr/>
      <dgm:t>
        <a:bodyPr/>
        <a:lstStyle/>
        <a:p>
          <a:endParaRPr lang="en-US"/>
        </a:p>
      </dgm:t>
    </dgm:pt>
    <dgm:pt modelId="{0F38CE93-DBB6-4AEA-A54C-F99D3D3FF0B8}">
      <dgm:prSet/>
      <dgm:spPr/>
      <dgm:t>
        <a:bodyPr/>
        <a:lstStyle/>
        <a:p>
          <a:r>
            <a:rPr lang="en-GB" dirty="0">
              <a:latin typeface="Arial" panose="020B0604020202020204" pitchFamily="34" charset="0"/>
              <a:cs typeface="Arial" panose="020B0604020202020204" pitchFamily="34" charset="0"/>
            </a:rPr>
            <a:t>Symptoms</a:t>
          </a:r>
          <a:r>
            <a:rPr lang="en-GB" dirty="0"/>
            <a:t> </a:t>
          </a:r>
          <a:endParaRPr lang="en-US" dirty="0"/>
        </a:p>
      </dgm:t>
    </dgm:pt>
    <dgm:pt modelId="{BA8F846A-74B5-480E-B647-3ECA42C46347}" type="parTrans" cxnId="{CC1720B6-0351-454A-91C3-39A21E5E73FE}">
      <dgm:prSet/>
      <dgm:spPr/>
      <dgm:t>
        <a:bodyPr/>
        <a:lstStyle/>
        <a:p>
          <a:endParaRPr lang="en-US"/>
        </a:p>
      </dgm:t>
    </dgm:pt>
    <dgm:pt modelId="{AFA7927F-3A85-4CF5-A23B-672622F64300}" type="sibTrans" cxnId="{CC1720B6-0351-454A-91C3-39A21E5E73FE}">
      <dgm:prSet/>
      <dgm:spPr/>
      <dgm:t>
        <a:bodyPr/>
        <a:lstStyle/>
        <a:p>
          <a:endParaRPr lang="en-US"/>
        </a:p>
      </dgm:t>
    </dgm:pt>
    <dgm:pt modelId="{8FAFC8C3-0D6B-4149-A5BB-3A883FDB6C1E}">
      <dgm:prSet/>
      <dgm:spPr/>
      <dgm:t>
        <a:bodyPr/>
        <a:lstStyle/>
        <a:p>
          <a:r>
            <a:rPr lang="en-GB" dirty="0">
              <a:latin typeface="Arial" panose="020B0604020202020204" pitchFamily="34" charset="0"/>
              <a:cs typeface="Arial" panose="020B0604020202020204" pitchFamily="34" charset="0"/>
            </a:rPr>
            <a:t>Self helps &amp; Alternative therapies</a:t>
          </a:r>
          <a:endParaRPr lang="en-US" dirty="0">
            <a:latin typeface="Arial" panose="020B0604020202020204" pitchFamily="34" charset="0"/>
            <a:cs typeface="Arial" panose="020B0604020202020204" pitchFamily="34" charset="0"/>
          </a:endParaRPr>
        </a:p>
      </dgm:t>
    </dgm:pt>
    <dgm:pt modelId="{463D3D8D-6C68-4645-9A14-863347B8E3E5}" type="parTrans" cxnId="{DD54B689-7274-411E-AC9E-A2BA4002D546}">
      <dgm:prSet/>
      <dgm:spPr/>
      <dgm:t>
        <a:bodyPr/>
        <a:lstStyle/>
        <a:p>
          <a:endParaRPr lang="en-US"/>
        </a:p>
      </dgm:t>
    </dgm:pt>
    <dgm:pt modelId="{69762A4B-D286-4EE8-B257-87426F31EA51}" type="sibTrans" cxnId="{DD54B689-7274-411E-AC9E-A2BA4002D546}">
      <dgm:prSet/>
      <dgm:spPr/>
      <dgm:t>
        <a:bodyPr/>
        <a:lstStyle/>
        <a:p>
          <a:endParaRPr lang="en-US"/>
        </a:p>
      </dgm:t>
    </dgm:pt>
    <dgm:pt modelId="{2C71549F-2D40-4214-9835-BAD449DFDDBB}">
      <dgm:prSet/>
      <dgm:spPr/>
      <dgm:t>
        <a:bodyPr/>
        <a:lstStyle/>
        <a:p>
          <a:r>
            <a:rPr lang="en-GB" dirty="0">
              <a:latin typeface="Arial" panose="020B0604020202020204" pitchFamily="34" charset="0"/>
              <a:cs typeface="Arial" panose="020B0604020202020204" pitchFamily="34" charset="0"/>
            </a:rPr>
            <a:t>Hormonal/non-hormonal treatments </a:t>
          </a:r>
          <a:endParaRPr lang="en-US" dirty="0">
            <a:latin typeface="Arial" panose="020B0604020202020204" pitchFamily="34" charset="0"/>
            <a:cs typeface="Arial" panose="020B0604020202020204" pitchFamily="34" charset="0"/>
          </a:endParaRPr>
        </a:p>
      </dgm:t>
    </dgm:pt>
    <dgm:pt modelId="{5EC1D136-F58F-4F47-8C30-8B6D72CDF31F}" type="parTrans" cxnId="{9DC99A87-616E-4E57-82FF-73A1E993F426}">
      <dgm:prSet/>
      <dgm:spPr/>
      <dgm:t>
        <a:bodyPr/>
        <a:lstStyle/>
        <a:p>
          <a:endParaRPr lang="en-US"/>
        </a:p>
      </dgm:t>
    </dgm:pt>
    <dgm:pt modelId="{AF82B1B7-34EF-4DA4-8812-14D7D6C6D669}" type="sibTrans" cxnId="{9DC99A87-616E-4E57-82FF-73A1E993F426}">
      <dgm:prSet/>
      <dgm:spPr/>
      <dgm:t>
        <a:bodyPr/>
        <a:lstStyle/>
        <a:p>
          <a:endParaRPr lang="en-US"/>
        </a:p>
      </dgm:t>
    </dgm:pt>
    <dgm:pt modelId="{A2403EC9-1335-48BA-B4B7-2CF99CE716DD}">
      <dgm:prSet/>
      <dgm:spPr/>
      <dgm:t>
        <a:bodyPr/>
        <a:lstStyle/>
        <a:p>
          <a:r>
            <a:rPr lang="en-GB" dirty="0">
              <a:latin typeface="Arial" panose="020B0604020202020204" pitchFamily="34" charset="0"/>
              <a:cs typeface="Arial" panose="020B0604020202020204" pitchFamily="34" charset="0"/>
            </a:rPr>
            <a:t>Weighing up pro’s and con’s</a:t>
          </a:r>
          <a:endParaRPr lang="en-US" dirty="0">
            <a:latin typeface="Arial" panose="020B0604020202020204" pitchFamily="34" charset="0"/>
            <a:cs typeface="Arial" panose="020B0604020202020204" pitchFamily="34" charset="0"/>
          </a:endParaRPr>
        </a:p>
      </dgm:t>
    </dgm:pt>
    <dgm:pt modelId="{813B2D5B-9584-4C2E-9FB4-444CE24C495A}" type="parTrans" cxnId="{BEF52CBD-F80A-48C3-BB58-8409D7107DE5}">
      <dgm:prSet/>
      <dgm:spPr/>
      <dgm:t>
        <a:bodyPr/>
        <a:lstStyle/>
        <a:p>
          <a:endParaRPr lang="en-US"/>
        </a:p>
      </dgm:t>
    </dgm:pt>
    <dgm:pt modelId="{1A957047-FC77-40C8-BBBE-BB1065F8444B}" type="sibTrans" cxnId="{BEF52CBD-F80A-48C3-BB58-8409D7107DE5}">
      <dgm:prSet/>
      <dgm:spPr/>
      <dgm:t>
        <a:bodyPr/>
        <a:lstStyle/>
        <a:p>
          <a:endParaRPr lang="en-US"/>
        </a:p>
      </dgm:t>
    </dgm:pt>
    <dgm:pt modelId="{69D58B67-6142-4E07-9DC5-77613BB276C5}">
      <dgm:prSet/>
      <dgm:spPr/>
      <dgm:t>
        <a:bodyPr/>
        <a:lstStyle/>
        <a:p>
          <a:r>
            <a:rPr lang="en-GB" dirty="0">
              <a:latin typeface="Arial" panose="020B0604020202020204" pitchFamily="34" charset="0"/>
              <a:cs typeface="Arial" panose="020B0604020202020204" pitchFamily="34" charset="0"/>
            </a:rPr>
            <a:t>Long term expectations</a:t>
          </a:r>
          <a:endParaRPr lang="en-US" dirty="0">
            <a:latin typeface="Arial" panose="020B0604020202020204" pitchFamily="34" charset="0"/>
            <a:cs typeface="Arial" panose="020B0604020202020204" pitchFamily="34" charset="0"/>
          </a:endParaRPr>
        </a:p>
      </dgm:t>
    </dgm:pt>
    <dgm:pt modelId="{D5C36DD9-5847-4288-AA49-48E34CCA72B9}" type="parTrans" cxnId="{1D204647-927F-4D3D-A26A-C9D2F20D09E7}">
      <dgm:prSet/>
      <dgm:spPr/>
      <dgm:t>
        <a:bodyPr/>
        <a:lstStyle/>
        <a:p>
          <a:endParaRPr lang="en-US"/>
        </a:p>
      </dgm:t>
    </dgm:pt>
    <dgm:pt modelId="{A6C31E88-FD8E-4564-BA7D-6C29BA5C1414}" type="sibTrans" cxnId="{1D204647-927F-4D3D-A26A-C9D2F20D09E7}">
      <dgm:prSet/>
      <dgm:spPr/>
      <dgm:t>
        <a:bodyPr/>
        <a:lstStyle/>
        <a:p>
          <a:endParaRPr lang="en-US"/>
        </a:p>
      </dgm:t>
    </dgm:pt>
    <dgm:pt modelId="{AA4BF1E1-2733-4038-AA5F-7FF2B052509E}" type="pres">
      <dgm:prSet presAssocID="{13035626-A358-4CE0-9059-20DC83B4D696}" presName="linear" presStyleCnt="0">
        <dgm:presLayoutVars>
          <dgm:animLvl val="lvl"/>
          <dgm:resizeHandles val="exact"/>
        </dgm:presLayoutVars>
      </dgm:prSet>
      <dgm:spPr/>
    </dgm:pt>
    <dgm:pt modelId="{7E78086E-D271-4D86-9EDA-9429B8E8C739}" type="pres">
      <dgm:prSet presAssocID="{40F50CA1-B956-4B28-BC22-C3726D9D1092}" presName="parentText" presStyleLbl="node1" presStyleIdx="0" presStyleCnt="6">
        <dgm:presLayoutVars>
          <dgm:chMax val="0"/>
          <dgm:bulletEnabled val="1"/>
        </dgm:presLayoutVars>
      </dgm:prSet>
      <dgm:spPr/>
    </dgm:pt>
    <dgm:pt modelId="{5C7CAF69-BA31-4953-BF95-762E4871FB93}" type="pres">
      <dgm:prSet presAssocID="{C2FAC57E-93FB-43E8-AB6C-BA30E03D1D4A}" presName="spacer" presStyleCnt="0"/>
      <dgm:spPr/>
    </dgm:pt>
    <dgm:pt modelId="{E631C0D0-7CAC-4F34-977E-41FEE6AC1C82}" type="pres">
      <dgm:prSet presAssocID="{0F38CE93-DBB6-4AEA-A54C-F99D3D3FF0B8}" presName="parentText" presStyleLbl="node1" presStyleIdx="1" presStyleCnt="6">
        <dgm:presLayoutVars>
          <dgm:chMax val="0"/>
          <dgm:bulletEnabled val="1"/>
        </dgm:presLayoutVars>
      </dgm:prSet>
      <dgm:spPr/>
    </dgm:pt>
    <dgm:pt modelId="{D5D42CA2-753D-4FC9-9472-01FE4D331E32}" type="pres">
      <dgm:prSet presAssocID="{AFA7927F-3A85-4CF5-A23B-672622F64300}" presName="spacer" presStyleCnt="0"/>
      <dgm:spPr/>
    </dgm:pt>
    <dgm:pt modelId="{184AB79D-8C67-4C5A-8871-CE2214774B34}" type="pres">
      <dgm:prSet presAssocID="{8FAFC8C3-0D6B-4149-A5BB-3A883FDB6C1E}" presName="parentText" presStyleLbl="node1" presStyleIdx="2" presStyleCnt="6">
        <dgm:presLayoutVars>
          <dgm:chMax val="0"/>
          <dgm:bulletEnabled val="1"/>
        </dgm:presLayoutVars>
      </dgm:prSet>
      <dgm:spPr/>
    </dgm:pt>
    <dgm:pt modelId="{D09FA54E-6268-46B2-90B1-22E40296EAEA}" type="pres">
      <dgm:prSet presAssocID="{69762A4B-D286-4EE8-B257-87426F31EA51}" presName="spacer" presStyleCnt="0"/>
      <dgm:spPr/>
    </dgm:pt>
    <dgm:pt modelId="{E1A131D2-BEDA-42E0-864B-48A4D6261522}" type="pres">
      <dgm:prSet presAssocID="{2C71549F-2D40-4214-9835-BAD449DFDDBB}" presName="parentText" presStyleLbl="node1" presStyleIdx="3" presStyleCnt="6">
        <dgm:presLayoutVars>
          <dgm:chMax val="0"/>
          <dgm:bulletEnabled val="1"/>
        </dgm:presLayoutVars>
      </dgm:prSet>
      <dgm:spPr/>
    </dgm:pt>
    <dgm:pt modelId="{F4D7461B-57F6-495F-83AA-ED1E44A3AC72}" type="pres">
      <dgm:prSet presAssocID="{AF82B1B7-34EF-4DA4-8812-14D7D6C6D669}" presName="spacer" presStyleCnt="0"/>
      <dgm:spPr/>
    </dgm:pt>
    <dgm:pt modelId="{E6FC41B9-1304-427B-AEFE-0285DA7967AF}" type="pres">
      <dgm:prSet presAssocID="{A2403EC9-1335-48BA-B4B7-2CF99CE716DD}" presName="parentText" presStyleLbl="node1" presStyleIdx="4" presStyleCnt="6">
        <dgm:presLayoutVars>
          <dgm:chMax val="0"/>
          <dgm:bulletEnabled val="1"/>
        </dgm:presLayoutVars>
      </dgm:prSet>
      <dgm:spPr/>
    </dgm:pt>
    <dgm:pt modelId="{D8430AA7-4AB6-487E-B340-720D0A159BC1}" type="pres">
      <dgm:prSet presAssocID="{1A957047-FC77-40C8-BBBE-BB1065F8444B}" presName="spacer" presStyleCnt="0"/>
      <dgm:spPr/>
    </dgm:pt>
    <dgm:pt modelId="{47DB159C-7869-4353-8727-0D4D3121B601}" type="pres">
      <dgm:prSet presAssocID="{69D58B67-6142-4E07-9DC5-77613BB276C5}" presName="parentText" presStyleLbl="node1" presStyleIdx="5" presStyleCnt="6">
        <dgm:presLayoutVars>
          <dgm:chMax val="0"/>
          <dgm:bulletEnabled val="1"/>
        </dgm:presLayoutVars>
      </dgm:prSet>
      <dgm:spPr/>
    </dgm:pt>
  </dgm:ptLst>
  <dgm:cxnLst>
    <dgm:cxn modelId="{8CAA4210-FE8C-4A2A-B66E-2FC79D00D46F}" type="presOf" srcId="{69D58B67-6142-4E07-9DC5-77613BB276C5}" destId="{47DB159C-7869-4353-8727-0D4D3121B601}" srcOrd="0" destOrd="0" presId="urn:microsoft.com/office/officeart/2005/8/layout/vList2"/>
    <dgm:cxn modelId="{DEB36D30-AB76-4C1F-A60B-2C2292C35634}" type="presOf" srcId="{8FAFC8C3-0D6B-4149-A5BB-3A883FDB6C1E}" destId="{184AB79D-8C67-4C5A-8871-CE2214774B34}" srcOrd="0" destOrd="0" presId="urn:microsoft.com/office/officeart/2005/8/layout/vList2"/>
    <dgm:cxn modelId="{1D204647-927F-4D3D-A26A-C9D2F20D09E7}" srcId="{13035626-A358-4CE0-9059-20DC83B4D696}" destId="{69D58B67-6142-4E07-9DC5-77613BB276C5}" srcOrd="5" destOrd="0" parTransId="{D5C36DD9-5847-4288-AA49-48E34CCA72B9}" sibTransId="{A6C31E88-FD8E-4564-BA7D-6C29BA5C1414}"/>
    <dgm:cxn modelId="{1E4BF152-20FA-43E9-B5C1-B961DA08C3D0}" srcId="{13035626-A358-4CE0-9059-20DC83B4D696}" destId="{40F50CA1-B956-4B28-BC22-C3726D9D1092}" srcOrd="0" destOrd="0" parTransId="{097C76A8-FC57-4083-8E93-04E4B48101E2}" sibTransId="{C2FAC57E-93FB-43E8-AB6C-BA30E03D1D4A}"/>
    <dgm:cxn modelId="{9DC99A87-616E-4E57-82FF-73A1E993F426}" srcId="{13035626-A358-4CE0-9059-20DC83B4D696}" destId="{2C71549F-2D40-4214-9835-BAD449DFDDBB}" srcOrd="3" destOrd="0" parTransId="{5EC1D136-F58F-4F47-8C30-8B6D72CDF31F}" sibTransId="{AF82B1B7-34EF-4DA4-8812-14D7D6C6D669}"/>
    <dgm:cxn modelId="{DD54B689-7274-411E-AC9E-A2BA4002D546}" srcId="{13035626-A358-4CE0-9059-20DC83B4D696}" destId="{8FAFC8C3-0D6B-4149-A5BB-3A883FDB6C1E}" srcOrd="2" destOrd="0" parTransId="{463D3D8D-6C68-4645-9A14-863347B8E3E5}" sibTransId="{69762A4B-D286-4EE8-B257-87426F31EA51}"/>
    <dgm:cxn modelId="{4A804B8D-0733-41EC-BEF4-E91E5CD64BF4}" type="presOf" srcId="{A2403EC9-1335-48BA-B4B7-2CF99CE716DD}" destId="{E6FC41B9-1304-427B-AEFE-0285DA7967AF}" srcOrd="0" destOrd="0" presId="urn:microsoft.com/office/officeart/2005/8/layout/vList2"/>
    <dgm:cxn modelId="{A32AF49E-D0A0-40FC-A968-12E0EEE73337}" type="presOf" srcId="{0F38CE93-DBB6-4AEA-A54C-F99D3D3FF0B8}" destId="{E631C0D0-7CAC-4F34-977E-41FEE6AC1C82}" srcOrd="0" destOrd="0" presId="urn:microsoft.com/office/officeart/2005/8/layout/vList2"/>
    <dgm:cxn modelId="{CC1720B6-0351-454A-91C3-39A21E5E73FE}" srcId="{13035626-A358-4CE0-9059-20DC83B4D696}" destId="{0F38CE93-DBB6-4AEA-A54C-F99D3D3FF0B8}" srcOrd="1" destOrd="0" parTransId="{BA8F846A-74B5-480E-B647-3ECA42C46347}" sibTransId="{AFA7927F-3A85-4CF5-A23B-672622F64300}"/>
    <dgm:cxn modelId="{BEF52CBD-F80A-48C3-BB58-8409D7107DE5}" srcId="{13035626-A358-4CE0-9059-20DC83B4D696}" destId="{A2403EC9-1335-48BA-B4B7-2CF99CE716DD}" srcOrd="4" destOrd="0" parTransId="{813B2D5B-9584-4C2E-9FB4-444CE24C495A}" sibTransId="{1A957047-FC77-40C8-BBBE-BB1065F8444B}"/>
    <dgm:cxn modelId="{AAA2EBBF-0F2F-4062-92A3-9F5405E7505D}" type="presOf" srcId="{2C71549F-2D40-4214-9835-BAD449DFDDBB}" destId="{E1A131D2-BEDA-42E0-864B-48A4D6261522}" srcOrd="0" destOrd="0" presId="urn:microsoft.com/office/officeart/2005/8/layout/vList2"/>
    <dgm:cxn modelId="{B61B58E8-4DFD-44A0-9E18-AC92CA9DFD08}" type="presOf" srcId="{40F50CA1-B956-4B28-BC22-C3726D9D1092}" destId="{7E78086E-D271-4D86-9EDA-9429B8E8C739}" srcOrd="0" destOrd="0" presId="urn:microsoft.com/office/officeart/2005/8/layout/vList2"/>
    <dgm:cxn modelId="{E34EC5EB-56B1-4258-923C-C47DBD729D1E}" type="presOf" srcId="{13035626-A358-4CE0-9059-20DC83B4D696}" destId="{AA4BF1E1-2733-4038-AA5F-7FF2B052509E}" srcOrd="0" destOrd="0" presId="urn:microsoft.com/office/officeart/2005/8/layout/vList2"/>
    <dgm:cxn modelId="{082D5842-3794-4CC6-A59B-C6277D8417A6}" type="presParOf" srcId="{AA4BF1E1-2733-4038-AA5F-7FF2B052509E}" destId="{7E78086E-D271-4D86-9EDA-9429B8E8C739}" srcOrd="0" destOrd="0" presId="urn:microsoft.com/office/officeart/2005/8/layout/vList2"/>
    <dgm:cxn modelId="{03221560-ED8D-4325-ACE7-2A60BA3EC1EB}" type="presParOf" srcId="{AA4BF1E1-2733-4038-AA5F-7FF2B052509E}" destId="{5C7CAF69-BA31-4953-BF95-762E4871FB93}" srcOrd="1" destOrd="0" presId="urn:microsoft.com/office/officeart/2005/8/layout/vList2"/>
    <dgm:cxn modelId="{BB606564-82EA-4590-80CA-20A72500E5B7}" type="presParOf" srcId="{AA4BF1E1-2733-4038-AA5F-7FF2B052509E}" destId="{E631C0D0-7CAC-4F34-977E-41FEE6AC1C82}" srcOrd="2" destOrd="0" presId="urn:microsoft.com/office/officeart/2005/8/layout/vList2"/>
    <dgm:cxn modelId="{CF1F0C73-A4DB-42B7-B56B-3CB179C75736}" type="presParOf" srcId="{AA4BF1E1-2733-4038-AA5F-7FF2B052509E}" destId="{D5D42CA2-753D-4FC9-9472-01FE4D331E32}" srcOrd="3" destOrd="0" presId="urn:microsoft.com/office/officeart/2005/8/layout/vList2"/>
    <dgm:cxn modelId="{658CD183-B19D-4D71-B080-4AF4BFB9E17C}" type="presParOf" srcId="{AA4BF1E1-2733-4038-AA5F-7FF2B052509E}" destId="{184AB79D-8C67-4C5A-8871-CE2214774B34}" srcOrd="4" destOrd="0" presId="urn:microsoft.com/office/officeart/2005/8/layout/vList2"/>
    <dgm:cxn modelId="{F6B160A0-60C5-4BAF-BE06-A8AFEB25EC23}" type="presParOf" srcId="{AA4BF1E1-2733-4038-AA5F-7FF2B052509E}" destId="{D09FA54E-6268-46B2-90B1-22E40296EAEA}" srcOrd="5" destOrd="0" presId="urn:microsoft.com/office/officeart/2005/8/layout/vList2"/>
    <dgm:cxn modelId="{D6E2DE5A-83EB-4044-9508-30518FF3D2D0}" type="presParOf" srcId="{AA4BF1E1-2733-4038-AA5F-7FF2B052509E}" destId="{E1A131D2-BEDA-42E0-864B-48A4D6261522}" srcOrd="6" destOrd="0" presId="urn:microsoft.com/office/officeart/2005/8/layout/vList2"/>
    <dgm:cxn modelId="{B97BB0D7-EEE1-4267-B986-0B90B6070F37}" type="presParOf" srcId="{AA4BF1E1-2733-4038-AA5F-7FF2B052509E}" destId="{F4D7461B-57F6-495F-83AA-ED1E44A3AC72}" srcOrd="7" destOrd="0" presId="urn:microsoft.com/office/officeart/2005/8/layout/vList2"/>
    <dgm:cxn modelId="{BB09F3D2-33A7-46AE-964C-2CEDE528CFC7}" type="presParOf" srcId="{AA4BF1E1-2733-4038-AA5F-7FF2B052509E}" destId="{E6FC41B9-1304-427B-AEFE-0285DA7967AF}" srcOrd="8" destOrd="0" presId="urn:microsoft.com/office/officeart/2005/8/layout/vList2"/>
    <dgm:cxn modelId="{5C8E17FD-EAD2-44C2-9169-876D98E9A7DC}" type="presParOf" srcId="{AA4BF1E1-2733-4038-AA5F-7FF2B052509E}" destId="{D8430AA7-4AB6-487E-B340-720D0A159BC1}" srcOrd="9" destOrd="0" presId="urn:microsoft.com/office/officeart/2005/8/layout/vList2"/>
    <dgm:cxn modelId="{7ECFE7FA-C095-490A-87B9-77D6B544EB04}" type="presParOf" srcId="{AA4BF1E1-2733-4038-AA5F-7FF2B052509E}" destId="{47DB159C-7869-4353-8727-0D4D3121B60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8FEC2E-A093-4BCA-98E4-5D3FEEC9661B}"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en-GB"/>
        </a:p>
      </dgm:t>
    </dgm:pt>
    <dgm:pt modelId="{E4720018-ADD4-457D-B217-B118D937D14C}">
      <dgm:prSet phldrT="[Text]" custT="1"/>
      <dgm:spPr/>
      <dgm:t>
        <a:bodyPr/>
        <a:lstStyle/>
        <a:p>
          <a:r>
            <a:rPr lang="en-GB" sz="2000" u="sng" dirty="0">
              <a:latin typeface="Arial" panose="020B0604020202020204" pitchFamily="34" charset="0"/>
              <a:cs typeface="Arial" panose="020B0604020202020204" pitchFamily="34" charset="0"/>
            </a:rPr>
            <a:t>Patches</a:t>
          </a:r>
        </a:p>
        <a:p>
          <a:r>
            <a:rPr lang="en-GB" sz="20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Combined</a:t>
          </a:r>
        </a:p>
        <a:p>
          <a:r>
            <a:rPr lang="en-GB" sz="1800" dirty="0">
              <a:latin typeface="Arial" panose="020B0604020202020204" pitchFamily="34" charset="0"/>
              <a:cs typeface="Arial" panose="020B0604020202020204" pitchFamily="34" charset="0"/>
            </a:rPr>
            <a:t>- Sequential</a:t>
          </a:r>
        </a:p>
        <a:p>
          <a:r>
            <a:rPr lang="en-GB" sz="1800" dirty="0">
              <a:latin typeface="Arial" panose="020B0604020202020204" pitchFamily="34" charset="0"/>
              <a:cs typeface="Arial" panose="020B0604020202020204" pitchFamily="34" charset="0"/>
            </a:rPr>
            <a:t>- Oestrogen only </a:t>
          </a:r>
        </a:p>
      </dgm:t>
    </dgm:pt>
    <dgm:pt modelId="{5D1C8B24-3C7C-4D6D-AE26-08D0BBEFEB54}" type="parTrans" cxnId="{C2B9CA0E-1116-4D0A-9B31-E58B020B5746}">
      <dgm:prSet/>
      <dgm:spPr/>
      <dgm:t>
        <a:bodyPr/>
        <a:lstStyle/>
        <a:p>
          <a:endParaRPr lang="en-GB"/>
        </a:p>
      </dgm:t>
    </dgm:pt>
    <dgm:pt modelId="{AEC933DE-B959-4770-9450-758735BA7A9F}" type="sibTrans" cxnId="{C2B9CA0E-1116-4D0A-9B31-E58B020B5746}">
      <dgm:prSet/>
      <dgm:spPr/>
      <dgm:t>
        <a:bodyPr/>
        <a:lstStyle/>
        <a:p>
          <a:endParaRPr lang="en-GB"/>
        </a:p>
      </dgm:t>
    </dgm:pt>
    <dgm:pt modelId="{7FBC3981-9C68-40C7-BF0C-278301BAC9A9}">
      <dgm:prSet phldrT="[Text]" custT="1"/>
      <dgm:spPr/>
      <dgm:t>
        <a:bodyPr/>
        <a:lstStyle/>
        <a:p>
          <a:r>
            <a:rPr lang="en-GB" sz="2000" u="sng" dirty="0">
              <a:latin typeface="Arial" panose="020B0604020202020204" pitchFamily="34" charset="0"/>
              <a:cs typeface="Arial" panose="020B0604020202020204" pitchFamily="34" charset="0"/>
            </a:rPr>
            <a:t>Spray</a:t>
          </a:r>
        </a:p>
        <a:p>
          <a:r>
            <a:rPr lang="en-GB" sz="1800" dirty="0">
              <a:latin typeface="Arial" panose="020B0604020202020204" pitchFamily="34" charset="0"/>
              <a:cs typeface="Arial" panose="020B0604020202020204" pitchFamily="34" charset="0"/>
            </a:rPr>
            <a:t>- Oestrogen only</a:t>
          </a:r>
        </a:p>
      </dgm:t>
    </dgm:pt>
    <dgm:pt modelId="{E31A0E3E-E7AC-448C-AE75-B5E55B0D87AA}" type="parTrans" cxnId="{A5D44881-B84D-473C-86A2-2DA3BB861FA7}">
      <dgm:prSet/>
      <dgm:spPr/>
      <dgm:t>
        <a:bodyPr/>
        <a:lstStyle/>
        <a:p>
          <a:endParaRPr lang="en-GB"/>
        </a:p>
      </dgm:t>
    </dgm:pt>
    <dgm:pt modelId="{F84CFC11-8F2F-4011-B4B7-B7FC876320F0}" type="sibTrans" cxnId="{A5D44881-B84D-473C-86A2-2DA3BB861FA7}">
      <dgm:prSet/>
      <dgm:spPr/>
      <dgm:t>
        <a:bodyPr/>
        <a:lstStyle/>
        <a:p>
          <a:endParaRPr lang="en-GB"/>
        </a:p>
      </dgm:t>
    </dgm:pt>
    <dgm:pt modelId="{470BCED0-3F18-4C5C-A2C1-F37C48973D15}">
      <dgm:prSet phldrT="[Text]" custT="1"/>
      <dgm:spPr/>
      <dgm:t>
        <a:bodyPr/>
        <a:lstStyle/>
        <a:p>
          <a:r>
            <a:rPr lang="en-GB" sz="1800" u="sng" dirty="0">
              <a:latin typeface="Arial" panose="020B0604020202020204" pitchFamily="34" charset="0"/>
              <a:cs typeface="Arial" panose="020B0604020202020204" pitchFamily="34" charset="0"/>
            </a:rPr>
            <a:t>Gel Pump</a:t>
          </a:r>
        </a:p>
        <a:p>
          <a:r>
            <a:rPr lang="en-GB" sz="1800" dirty="0">
              <a:latin typeface="Arial" panose="020B0604020202020204" pitchFamily="34" charset="0"/>
              <a:cs typeface="Arial" panose="020B0604020202020204" pitchFamily="34" charset="0"/>
            </a:rPr>
            <a:t>- Oestrogen only</a:t>
          </a:r>
        </a:p>
      </dgm:t>
    </dgm:pt>
    <dgm:pt modelId="{3CCB2146-B6D3-45BF-8FCB-E8518B345BA0}" type="parTrans" cxnId="{63024F5C-C62B-44F0-ADBC-3BFD488A74D7}">
      <dgm:prSet/>
      <dgm:spPr/>
      <dgm:t>
        <a:bodyPr/>
        <a:lstStyle/>
        <a:p>
          <a:endParaRPr lang="en-GB"/>
        </a:p>
      </dgm:t>
    </dgm:pt>
    <dgm:pt modelId="{EC67A038-3F93-4B55-AE16-81BC0D9F64AA}" type="sibTrans" cxnId="{63024F5C-C62B-44F0-ADBC-3BFD488A74D7}">
      <dgm:prSet/>
      <dgm:spPr/>
      <dgm:t>
        <a:bodyPr/>
        <a:lstStyle/>
        <a:p>
          <a:endParaRPr lang="en-GB"/>
        </a:p>
      </dgm:t>
    </dgm:pt>
    <dgm:pt modelId="{CA7CF6FC-4771-4591-881B-DFEDDA71443A}">
      <dgm:prSet custT="1"/>
      <dgm:spPr/>
      <dgm:t>
        <a:bodyPr/>
        <a:lstStyle/>
        <a:p>
          <a:r>
            <a:rPr lang="en-GB" sz="1800" u="sng" dirty="0">
              <a:latin typeface="Arial" panose="020B0604020202020204" pitchFamily="34" charset="0"/>
              <a:cs typeface="Arial" panose="020B0604020202020204" pitchFamily="34" charset="0"/>
            </a:rPr>
            <a:t>Tablets</a:t>
          </a:r>
        </a:p>
        <a:p>
          <a:r>
            <a:rPr lang="en-GB" sz="1800" dirty="0">
              <a:latin typeface="Arial" panose="020B0604020202020204" pitchFamily="34" charset="0"/>
              <a:cs typeface="Arial" panose="020B0604020202020204" pitchFamily="34" charset="0"/>
            </a:rPr>
            <a:t>- Combined</a:t>
          </a:r>
        </a:p>
        <a:p>
          <a:r>
            <a:rPr lang="en-GB" sz="1800" dirty="0">
              <a:latin typeface="Arial" panose="020B0604020202020204" pitchFamily="34" charset="0"/>
              <a:cs typeface="Arial" panose="020B0604020202020204" pitchFamily="34" charset="0"/>
            </a:rPr>
            <a:t>- Sequential</a:t>
          </a:r>
        </a:p>
        <a:p>
          <a:r>
            <a:rPr lang="en-GB" sz="1800" dirty="0">
              <a:latin typeface="Arial" panose="020B0604020202020204" pitchFamily="34" charset="0"/>
              <a:cs typeface="Arial" panose="020B0604020202020204" pitchFamily="34" charset="0"/>
            </a:rPr>
            <a:t>- Oestrogen only</a:t>
          </a:r>
        </a:p>
        <a:p>
          <a:r>
            <a:rPr lang="en-GB" sz="1800" dirty="0">
              <a:latin typeface="Arial" panose="020B0604020202020204" pitchFamily="34" charset="0"/>
              <a:cs typeface="Arial" panose="020B0604020202020204" pitchFamily="34" charset="0"/>
            </a:rPr>
            <a:t>- Progesterone only</a:t>
          </a:r>
        </a:p>
      </dgm:t>
    </dgm:pt>
    <dgm:pt modelId="{9773038D-82B4-448F-ADE0-551F1ECAE05A}" type="parTrans" cxnId="{B324A1C5-3CDD-46EC-B5FA-FBC7BEEB1428}">
      <dgm:prSet/>
      <dgm:spPr/>
      <dgm:t>
        <a:bodyPr/>
        <a:lstStyle/>
        <a:p>
          <a:endParaRPr lang="en-GB"/>
        </a:p>
      </dgm:t>
    </dgm:pt>
    <dgm:pt modelId="{5378BDAB-3B39-4B7C-A090-AA18501192A4}" type="sibTrans" cxnId="{B324A1C5-3CDD-46EC-B5FA-FBC7BEEB1428}">
      <dgm:prSet/>
      <dgm:spPr/>
      <dgm:t>
        <a:bodyPr/>
        <a:lstStyle/>
        <a:p>
          <a:endParaRPr lang="en-GB"/>
        </a:p>
      </dgm:t>
    </dgm:pt>
    <dgm:pt modelId="{AFB1BAC6-FDB9-493E-B92D-C467E4FBDAC6}">
      <dgm:prSet custT="1"/>
      <dgm:spPr/>
      <dgm:t>
        <a:bodyPr/>
        <a:lstStyle/>
        <a:p>
          <a:r>
            <a:rPr lang="en-GB" sz="1800" u="sng" dirty="0">
              <a:latin typeface="Arial" panose="020B0604020202020204" pitchFamily="34" charset="0"/>
              <a:cs typeface="Arial" panose="020B0604020202020204" pitchFamily="34" charset="0"/>
            </a:rPr>
            <a:t>Mirena Coil</a:t>
          </a:r>
        </a:p>
        <a:p>
          <a:r>
            <a:rPr lang="en-GB" sz="1800" dirty="0">
              <a:latin typeface="Arial" panose="020B0604020202020204" pitchFamily="34" charset="0"/>
              <a:cs typeface="Arial" panose="020B0604020202020204" pitchFamily="34" charset="0"/>
            </a:rPr>
            <a:t>- Progesterone only</a:t>
          </a:r>
        </a:p>
      </dgm:t>
    </dgm:pt>
    <dgm:pt modelId="{BED89FA2-A285-4073-82B5-D73FD9D71609}" type="parTrans" cxnId="{8B43F0D3-DD61-4FF8-B60D-3FCCD812ABF8}">
      <dgm:prSet/>
      <dgm:spPr/>
      <dgm:t>
        <a:bodyPr/>
        <a:lstStyle/>
        <a:p>
          <a:endParaRPr lang="en-GB"/>
        </a:p>
      </dgm:t>
    </dgm:pt>
    <dgm:pt modelId="{69A992C0-871C-4A28-BE55-B9318A83155B}" type="sibTrans" cxnId="{8B43F0D3-DD61-4FF8-B60D-3FCCD812ABF8}">
      <dgm:prSet/>
      <dgm:spPr/>
      <dgm:t>
        <a:bodyPr/>
        <a:lstStyle/>
        <a:p>
          <a:endParaRPr lang="en-GB"/>
        </a:p>
      </dgm:t>
    </dgm:pt>
    <dgm:pt modelId="{57E457BB-750D-4608-A32D-60B34361D782}" type="pres">
      <dgm:prSet presAssocID="{6C8FEC2E-A093-4BCA-98E4-5D3FEEC9661B}" presName="Name0" presStyleCnt="0">
        <dgm:presLayoutVars>
          <dgm:dir/>
          <dgm:resizeHandles val="exact"/>
        </dgm:presLayoutVars>
      </dgm:prSet>
      <dgm:spPr/>
    </dgm:pt>
    <dgm:pt modelId="{78A06326-5EB7-482B-8D12-F32B459AA0C4}" type="pres">
      <dgm:prSet presAssocID="{6C8FEC2E-A093-4BCA-98E4-5D3FEEC9661B}" presName="bkgdShp" presStyleLbl="alignAccFollowNode1" presStyleIdx="0" presStyleCnt="1" custLinFactNeighborX="-2664" custLinFactNeighborY="1974"/>
      <dgm:spPr/>
    </dgm:pt>
    <dgm:pt modelId="{6AAB5F38-1239-46DE-B9A3-DDD0257FDCF6}" type="pres">
      <dgm:prSet presAssocID="{6C8FEC2E-A093-4BCA-98E4-5D3FEEC9661B}" presName="linComp" presStyleCnt="0"/>
      <dgm:spPr/>
    </dgm:pt>
    <dgm:pt modelId="{C5F59EE8-68FE-406F-9CEB-BE71311B0CCD}" type="pres">
      <dgm:prSet presAssocID="{E4720018-ADD4-457D-B217-B118D937D14C}" presName="compNode" presStyleCnt="0"/>
      <dgm:spPr/>
    </dgm:pt>
    <dgm:pt modelId="{1A32A6F0-EEA4-44B7-B35B-F92F964BDA85}" type="pres">
      <dgm:prSet presAssocID="{E4720018-ADD4-457D-B217-B118D937D14C}" presName="node" presStyleLbl="node1" presStyleIdx="0" presStyleCnt="5">
        <dgm:presLayoutVars>
          <dgm:bulletEnabled val="1"/>
        </dgm:presLayoutVars>
      </dgm:prSet>
      <dgm:spPr/>
    </dgm:pt>
    <dgm:pt modelId="{EC7DD4B1-04F5-4DD5-B57B-7B8853BE6C10}" type="pres">
      <dgm:prSet presAssocID="{E4720018-ADD4-457D-B217-B118D937D14C}" presName="invisiNode" presStyleLbl="node1" presStyleIdx="0" presStyleCnt="5"/>
      <dgm:spPr/>
    </dgm:pt>
    <dgm:pt modelId="{C7EB95A0-D994-4A2B-8AD7-7DD044A4F5A4}" type="pres">
      <dgm:prSet presAssocID="{E4720018-ADD4-457D-B217-B118D937D14C}" presName="imagNode"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9D8E6254-6B4F-4AE5-BE25-13D8257EE384}" type="pres">
      <dgm:prSet presAssocID="{AEC933DE-B959-4770-9450-758735BA7A9F}" presName="sibTrans" presStyleLbl="sibTrans2D1" presStyleIdx="0" presStyleCnt="0"/>
      <dgm:spPr/>
    </dgm:pt>
    <dgm:pt modelId="{7A67D9A8-5214-4D28-9ED7-0D7CF9FE7DE1}" type="pres">
      <dgm:prSet presAssocID="{7FBC3981-9C68-40C7-BF0C-278301BAC9A9}" presName="compNode" presStyleCnt="0"/>
      <dgm:spPr/>
    </dgm:pt>
    <dgm:pt modelId="{E956C956-A982-4845-B178-AEC19E8AAD5D}" type="pres">
      <dgm:prSet presAssocID="{7FBC3981-9C68-40C7-BF0C-278301BAC9A9}" presName="node" presStyleLbl="node1" presStyleIdx="1" presStyleCnt="5">
        <dgm:presLayoutVars>
          <dgm:bulletEnabled val="1"/>
        </dgm:presLayoutVars>
      </dgm:prSet>
      <dgm:spPr/>
    </dgm:pt>
    <dgm:pt modelId="{B693F8B1-5DE2-47D0-B246-9CC29973AE35}" type="pres">
      <dgm:prSet presAssocID="{7FBC3981-9C68-40C7-BF0C-278301BAC9A9}" presName="invisiNode" presStyleLbl="node1" presStyleIdx="1" presStyleCnt="5"/>
      <dgm:spPr/>
    </dgm:pt>
    <dgm:pt modelId="{04C8B0B0-69B3-44DE-A881-7D4CF241F8D1}" type="pres">
      <dgm:prSet presAssocID="{7FBC3981-9C68-40C7-BF0C-278301BAC9A9}" presName="imagNode" presStyleLbl="fgImgPlace1" presStyleIdx="1" presStyleCnt="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pt>
    <dgm:pt modelId="{8BE6D0C8-46A1-4368-9717-158A0368AE70}" type="pres">
      <dgm:prSet presAssocID="{F84CFC11-8F2F-4011-B4B7-B7FC876320F0}" presName="sibTrans" presStyleLbl="sibTrans2D1" presStyleIdx="0" presStyleCnt="0"/>
      <dgm:spPr/>
    </dgm:pt>
    <dgm:pt modelId="{6D0B8FCD-CD77-4A26-A5C0-6EBBD3AD0E70}" type="pres">
      <dgm:prSet presAssocID="{470BCED0-3F18-4C5C-A2C1-F37C48973D15}" presName="compNode" presStyleCnt="0"/>
      <dgm:spPr/>
    </dgm:pt>
    <dgm:pt modelId="{25F8B3BC-8B3D-4CD5-869A-0FD498976BB5}" type="pres">
      <dgm:prSet presAssocID="{470BCED0-3F18-4C5C-A2C1-F37C48973D15}" presName="node" presStyleLbl="node1" presStyleIdx="2" presStyleCnt="5">
        <dgm:presLayoutVars>
          <dgm:bulletEnabled val="1"/>
        </dgm:presLayoutVars>
      </dgm:prSet>
      <dgm:spPr/>
    </dgm:pt>
    <dgm:pt modelId="{E1A157B4-63F7-4A8E-BE1B-302E6D983F80}" type="pres">
      <dgm:prSet presAssocID="{470BCED0-3F18-4C5C-A2C1-F37C48973D15}" presName="invisiNode" presStyleLbl="node1" presStyleIdx="2" presStyleCnt="5"/>
      <dgm:spPr/>
    </dgm:pt>
    <dgm:pt modelId="{44BB902D-CAD6-4E64-A7D1-C11E03FC4C3D}" type="pres">
      <dgm:prSet presAssocID="{470BCED0-3F18-4C5C-A2C1-F37C48973D15}" presName="imagNode" presStyleLbl="fgImgPlace1" presStyleIdx="2" presStyleCnt="5"/>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57000" b="-57000"/>
          </a:stretch>
        </a:blipFill>
      </dgm:spPr>
    </dgm:pt>
    <dgm:pt modelId="{6BA43439-6B94-47F0-BE9A-18220E5B38B1}" type="pres">
      <dgm:prSet presAssocID="{EC67A038-3F93-4B55-AE16-81BC0D9F64AA}" presName="sibTrans" presStyleLbl="sibTrans2D1" presStyleIdx="0" presStyleCnt="0"/>
      <dgm:spPr/>
    </dgm:pt>
    <dgm:pt modelId="{2740DF51-D929-4113-B371-BAB467F2B23F}" type="pres">
      <dgm:prSet presAssocID="{CA7CF6FC-4771-4591-881B-DFEDDA71443A}" presName="compNode" presStyleCnt="0"/>
      <dgm:spPr/>
    </dgm:pt>
    <dgm:pt modelId="{FEF1CC7C-9D11-4CE5-8975-373BA61C2E82}" type="pres">
      <dgm:prSet presAssocID="{CA7CF6FC-4771-4591-881B-DFEDDA71443A}" presName="node" presStyleLbl="node1" presStyleIdx="3" presStyleCnt="5" custScaleX="110418" custLinFactNeighborX="1926">
        <dgm:presLayoutVars>
          <dgm:bulletEnabled val="1"/>
        </dgm:presLayoutVars>
      </dgm:prSet>
      <dgm:spPr/>
    </dgm:pt>
    <dgm:pt modelId="{7EDA2AFA-A1CC-423B-8D41-6E76F3C6F3BF}" type="pres">
      <dgm:prSet presAssocID="{CA7CF6FC-4771-4591-881B-DFEDDA71443A}" presName="invisiNode" presStyleLbl="node1" presStyleIdx="3" presStyleCnt="5"/>
      <dgm:spPr/>
    </dgm:pt>
    <dgm:pt modelId="{CB311599-9611-470F-BFD2-F6B87DEF7029}" type="pres">
      <dgm:prSet presAssocID="{CA7CF6FC-4771-4591-881B-DFEDDA71443A}" presName="imagNode" presStyleLbl="fgImgPlace1" presStyleIdx="3" presStyleCnt="5"/>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34000" r="-34000"/>
          </a:stretch>
        </a:blipFill>
      </dgm:spPr>
    </dgm:pt>
    <dgm:pt modelId="{D57149A3-8408-49CC-899E-05C4537CF1D0}" type="pres">
      <dgm:prSet presAssocID="{5378BDAB-3B39-4B7C-A090-AA18501192A4}" presName="sibTrans" presStyleLbl="sibTrans2D1" presStyleIdx="0" presStyleCnt="0"/>
      <dgm:spPr/>
    </dgm:pt>
    <dgm:pt modelId="{C1A52AAD-5684-4785-8A85-ECBB261D343D}" type="pres">
      <dgm:prSet presAssocID="{AFB1BAC6-FDB9-493E-B92D-C467E4FBDAC6}" presName="compNode" presStyleCnt="0"/>
      <dgm:spPr/>
    </dgm:pt>
    <dgm:pt modelId="{24540374-27C6-495A-9BA1-6CA68C47B942}" type="pres">
      <dgm:prSet presAssocID="{AFB1BAC6-FDB9-493E-B92D-C467E4FBDAC6}" presName="node" presStyleLbl="node1" presStyleIdx="4" presStyleCnt="5" custScaleX="106753" custLinFactNeighborX="2568">
        <dgm:presLayoutVars>
          <dgm:bulletEnabled val="1"/>
        </dgm:presLayoutVars>
      </dgm:prSet>
      <dgm:spPr/>
    </dgm:pt>
    <dgm:pt modelId="{C07E857A-641B-44C6-969C-DA1EEB6E281F}" type="pres">
      <dgm:prSet presAssocID="{AFB1BAC6-FDB9-493E-B92D-C467E4FBDAC6}" presName="invisiNode" presStyleLbl="node1" presStyleIdx="4" presStyleCnt="5"/>
      <dgm:spPr/>
    </dgm:pt>
    <dgm:pt modelId="{84EB0762-6F49-42B7-988B-3E0D5E837235}" type="pres">
      <dgm:prSet presAssocID="{AFB1BAC6-FDB9-493E-B92D-C467E4FBDAC6}" presName="imagNode" presStyleLbl="fgImgPlace1" presStyleIdx="4" presStyleCnt="5"/>
      <dgm:spPr>
        <a:blipFill rotWithShape="1">
          <a:blip xmlns:r="http://schemas.openxmlformats.org/officeDocument/2006/relationships" r:embed="rId5"/>
          <a:srcRect/>
          <a:stretch>
            <a:fillRect l="-8000" r="-8000"/>
          </a:stretch>
        </a:blipFill>
      </dgm:spPr>
    </dgm:pt>
  </dgm:ptLst>
  <dgm:cxnLst>
    <dgm:cxn modelId="{C2B9CA0E-1116-4D0A-9B31-E58B020B5746}" srcId="{6C8FEC2E-A093-4BCA-98E4-5D3FEEC9661B}" destId="{E4720018-ADD4-457D-B217-B118D937D14C}" srcOrd="0" destOrd="0" parTransId="{5D1C8B24-3C7C-4D6D-AE26-08D0BBEFEB54}" sibTransId="{AEC933DE-B959-4770-9450-758735BA7A9F}"/>
    <dgm:cxn modelId="{63024F5C-C62B-44F0-ADBC-3BFD488A74D7}" srcId="{6C8FEC2E-A093-4BCA-98E4-5D3FEEC9661B}" destId="{470BCED0-3F18-4C5C-A2C1-F37C48973D15}" srcOrd="2" destOrd="0" parTransId="{3CCB2146-B6D3-45BF-8FCB-E8518B345BA0}" sibTransId="{EC67A038-3F93-4B55-AE16-81BC0D9F64AA}"/>
    <dgm:cxn modelId="{3E735969-3FC5-4F0F-B05F-4ED69A96DF01}" type="presOf" srcId="{CA7CF6FC-4771-4591-881B-DFEDDA71443A}" destId="{FEF1CC7C-9D11-4CE5-8975-373BA61C2E82}" srcOrd="0" destOrd="0" presId="urn:microsoft.com/office/officeart/2005/8/layout/pList2"/>
    <dgm:cxn modelId="{A5D44881-B84D-473C-86A2-2DA3BB861FA7}" srcId="{6C8FEC2E-A093-4BCA-98E4-5D3FEEC9661B}" destId="{7FBC3981-9C68-40C7-BF0C-278301BAC9A9}" srcOrd="1" destOrd="0" parTransId="{E31A0E3E-E7AC-448C-AE75-B5E55B0D87AA}" sibTransId="{F84CFC11-8F2F-4011-B4B7-B7FC876320F0}"/>
    <dgm:cxn modelId="{791A1186-58B2-4537-BF14-FA84E81DB5A3}" type="presOf" srcId="{AEC933DE-B959-4770-9450-758735BA7A9F}" destId="{9D8E6254-6B4F-4AE5-BE25-13D8257EE384}" srcOrd="0" destOrd="0" presId="urn:microsoft.com/office/officeart/2005/8/layout/pList2"/>
    <dgm:cxn modelId="{F141D28A-51D4-4BC6-BD95-AB0727B466E6}" type="presOf" srcId="{470BCED0-3F18-4C5C-A2C1-F37C48973D15}" destId="{25F8B3BC-8B3D-4CD5-869A-0FD498976BB5}" srcOrd="0" destOrd="0" presId="urn:microsoft.com/office/officeart/2005/8/layout/pList2"/>
    <dgm:cxn modelId="{A2308BBA-A964-4079-9651-EB682C24823B}" type="presOf" srcId="{7FBC3981-9C68-40C7-BF0C-278301BAC9A9}" destId="{E956C956-A982-4845-B178-AEC19E8AAD5D}" srcOrd="0" destOrd="0" presId="urn:microsoft.com/office/officeart/2005/8/layout/pList2"/>
    <dgm:cxn modelId="{AC601FBC-FF27-4B02-8132-C53C67B03975}" type="presOf" srcId="{EC67A038-3F93-4B55-AE16-81BC0D9F64AA}" destId="{6BA43439-6B94-47F0-BE9A-18220E5B38B1}" srcOrd="0" destOrd="0" presId="urn:microsoft.com/office/officeart/2005/8/layout/pList2"/>
    <dgm:cxn modelId="{8F9DEFBE-63E6-4DAC-B559-D2D2C9FFB824}" type="presOf" srcId="{6C8FEC2E-A093-4BCA-98E4-5D3FEEC9661B}" destId="{57E457BB-750D-4608-A32D-60B34361D782}" srcOrd="0" destOrd="0" presId="urn:microsoft.com/office/officeart/2005/8/layout/pList2"/>
    <dgm:cxn modelId="{B324A1C5-3CDD-46EC-B5FA-FBC7BEEB1428}" srcId="{6C8FEC2E-A093-4BCA-98E4-5D3FEEC9661B}" destId="{CA7CF6FC-4771-4591-881B-DFEDDA71443A}" srcOrd="3" destOrd="0" parTransId="{9773038D-82B4-448F-ADE0-551F1ECAE05A}" sibTransId="{5378BDAB-3B39-4B7C-A090-AA18501192A4}"/>
    <dgm:cxn modelId="{8B43F0D3-DD61-4FF8-B60D-3FCCD812ABF8}" srcId="{6C8FEC2E-A093-4BCA-98E4-5D3FEEC9661B}" destId="{AFB1BAC6-FDB9-493E-B92D-C467E4FBDAC6}" srcOrd="4" destOrd="0" parTransId="{BED89FA2-A285-4073-82B5-D73FD9D71609}" sibTransId="{69A992C0-871C-4A28-BE55-B9318A83155B}"/>
    <dgm:cxn modelId="{B7A679E1-6A88-4BFE-8298-617DB5540F13}" type="presOf" srcId="{F84CFC11-8F2F-4011-B4B7-B7FC876320F0}" destId="{8BE6D0C8-46A1-4368-9717-158A0368AE70}" srcOrd="0" destOrd="0" presId="urn:microsoft.com/office/officeart/2005/8/layout/pList2"/>
    <dgm:cxn modelId="{24F9B7E7-EE8F-456F-8AE4-967A13E27EB0}" type="presOf" srcId="{AFB1BAC6-FDB9-493E-B92D-C467E4FBDAC6}" destId="{24540374-27C6-495A-9BA1-6CA68C47B942}" srcOrd="0" destOrd="0" presId="urn:microsoft.com/office/officeart/2005/8/layout/pList2"/>
    <dgm:cxn modelId="{D61968E8-AAE3-4388-8BCE-E8501D9D3763}" type="presOf" srcId="{E4720018-ADD4-457D-B217-B118D937D14C}" destId="{1A32A6F0-EEA4-44B7-B35B-F92F964BDA85}" srcOrd="0" destOrd="0" presId="urn:microsoft.com/office/officeart/2005/8/layout/pList2"/>
    <dgm:cxn modelId="{F62B8BF5-29B4-49AF-89CB-C094B79156FB}" type="presOf" srcId="{5378BDAB-3B39-4B7C-A090-AA18501192A4}" destId="{D57149A3-8408-49CC-899E-05C4537CF1D0}" srcOrd="0" destOrd="0" presId="urn:microsoft.com/office/officeart/2005/8/layout/pList2"/>
    <dgm:cxn modelId="{99DFCDA0-0A62-416A-A900-E7716D2B9872}" type="presParOf" srcId="{57E457BB-750D-4608-A32D-60B34361D782}" destId="{78A06326-5EB7-482B-8D12-F32B459AA0C4}" srcOrd="0" destOrd="0" presId="urn:microsoft.com/office/officeart/2005/8/layout/pList2"/>
    <dgm:cxn modelId="{0DC002A8-83F6-4952-83E2-7264700734A1}" type="presParOf" srcId="{57E457BB-750D-4608-A32D-60B34361D782}" destId="{6AAB5F38-1239-46DE-B9A3-DDD0257FDCF6}" srcOrd="1" destOrd="0" presId="urn:microsoft.com/office/officeart/2005/8/layout/pList2"/>
    <dgm:cxn modelId="{9027A0BA-3991-41E0-A559-09D787A31DAD}" type="presParOf" srcId="{6AAB5F38-1239-46DE-B9A3-DDD0257FDCF6}" destId="{C5F59EE8-68FE-406F-9CEB-BE71311B0CCD}" srcOrd="0" destOrd="0" presId="urn:microsoft.com/office/officeart/2005/8/layout/pList2"/>
    <dgm:cxn modelId="{69C98AD5-575E-4E2E-9228-7931D71A9AC2}" type="presParOf" srcId="{C5F59EE8-68FE-406F-9CEB-BE71311B0CCD}" destId="{1A32A6F0-EEA4-44B7-B35B-F92F964BDA85}" srcOrd="0" destOrd="0" presId="urn:microsoft.com/office/officeart/2005/8/layout/pList2"/>
    <dgm:cxn modelId="{BBB1D030-5E5F-4C8E-B8B6-5702CA01762A}" type="presParOf" srcId="{C5F59EE8-68FE-406F-9CEB-BE71311B0CCD}" destId="{EC7DD4B1-04F5-4DD5-B57B-7B8853BE6C10}" srcOrd="1" destOrd="0" presId="urn:microsoft.com/office/officeart/2005/8/layout/pList2"/>
    <dgm:cxn modelId="{CB8970E4-1797-43A3-8BED-43478AD3F07C}" type="presParOf" srcId="{C5F59EE8-68FE-406F-9CEB-BE71311B0CCD}" destId="{C7EB95A0-D994-4A2B-8AD7-7DD044A4F5A4}" srcOrd="2" destOrd="0" presId="urn:microsoft.com/office/officeart/2005/8/layout/pList2"/>
    <dgm:cxn modelId="{532592CD-E6F8-4957-ADDA-D90A9AD73D91}" type="presParOf" srcId="{6AAB5F38-1239-46DE-B9A3-DDD0257FDCF6}" destId="{9D8E6254-6B4F-4AE5-BE25-13D8257EE384}" srcOrd="1" destOrd="0" presId="urn:microsoft.com/office/officeart/2005/8/layout/pList2"/>
    <dgm:cxn modelId="{D5B9BC6E-4C0D-4A5E-A1ED-32F1E6F80D81}" type="presParOf" srcId="{6AAB5F38-1239-46DE-B9A3-DDD0257FDCF6}" destId="{7A67D9A8-5214-4D28-9ED7-0D7CF9FE7DE1}" srcOrd="2" destOrd="0" presId="urn:microsoft.com/office/officeart/2005/8/layout/pList2"/>
    <dgm:cxn modelId="{FFFBFF29-FFFA-4932-9D82-130BE2BCDECB}" type="presParOf" srcId="{7A67D9A8-5214-4D28-9ED7-0D7CF9FE7DE1}" destId="{E956C956-A982-4845-B178-AEC19E8AAD5D}" srcOrd="0" destOrd="0" presId="urn:microsoft.com/office/officeart/2005/8/layout/pList2"/>
    <dgm:cxn modelId="{EF3C8D38-05E5-42EB-80EE-85857D62E13B}" type="presParOf" srcId="{7A67D9A8-5214-4D28-9ED7-0D7CF9FE7DE1}" destId="{B693F8B1-5DE2-47D0-B246-9CC29973AE35}" srcOrd="1" destOrd="0" presId="urn:microsoft.com/office/officeart/2005/8/layout/pList2"/>
    <dgm:cxn modelId="{19205DA3-EAFE-4D84-B2D4-781490E169FF}" type="presParOf" srcId="{7A67D9A8-5214-4D28-9ED7-0D7CF9FE7DE1}" destId="{04C8B0B0-69B3-44DE-A881-7D4CF241F8D1}" srcOrd="2" destOrd="0" presId="urn:microsoft.com/office/officeart/2005/8/layout/pList2"/>
    <dgm:cxn modelId="{8C0BC231-0B84-4B28-BC95-B3BA01E2CB5C}" type="presParOf" srcId="{6AAB5F38-1239-46DE-B9A3-DDD0257FDCF6}" destId="{8BE6D0C8-46A1-4368-9717-158A0368AE70}" srcOrd="3" destOrd="0" presId="urn:microsoft.com/office/officeart/2005/8/layout/pList2"/>
    <dgm:cxn modelId="{A9E39ACD-133B-49D9-BCC0-A5DE2024D11B}" type="presParOf" srcId="{6AAB5F38-1239-46DE-B9A3-DDD0257FDCF6}" destId="{6D0B8FCD-CD77-4A26-A5C0-6EBBD3AD0E70}" srcOrd="4" destOrd="0" presId="urn:microsoft.com/office/officeart/2005/8/layout/pList2"/>
    <dgm:cxn modelId="{A3D05121-2D1D-4EDA-A860-1F4F1DF6A5F7}" type="presParOf" srcId="{6D0B8FCD-CD77-4A26-A5C0-6EBBD3AD0E70}" destId="{25F8B3BC-8B3D-4CD5-869A-0FD498976BB5}" srcOrd="0" destOrd="0" presId="urn:microsoft.com/office/officeart/2005/8/layout/pList2"/>
    <dgm:cxn modelId="{1BE03017-74A1-472F-ADBC-BBA71AE83FA8}" type="presParOf" srcId="{6D0B8FCD-CD77-4A26-A5C0-6EBBD3AD0E70}" destId="{E1A157B4-63F7-4A8E-BE1B-302E6D983F80}" srcOrd="1" destOrd="0" presId="urn:microsoft.com/office/officeart/2005/8/layout/pList2"/>
    <dgm:cxn modelId="{B0F7FF3E-641B-44B5-95C7-CC9FD09EB7F2}" type="presParOf" srcId="{6D0B8FCD-CD77-4A26-A5C0-6EBBD3AD0E70}" destId="{44BB902D-CAD6-4E64-A7D1-C11E03FC4C3D}" srcOrd="2" destOrd="0" presId="urn:microsoft.com/office/officeart/2005/8/layout/pList2"/>
    <dgm:cxn modelId="{804F59C5-9E5E-4743-A000-02A6FB882A7D}" type="presParOf" srcId="{6AAB5F38-1239-46DE-B9A3-DDD0257FDCF6}" destId="{6BA43439-6B94-47F0-BE9A-18220E5B38B1}" srcOrd="5" destOrd="0" presId="urn:microsoft.com/office/officeart/2005/8/layout/pList2"/>
    <dgm:cxn modelId="{19864A2A-294E-4BA4-A30F-FF75E977B9AB}" type="presParOf" srcId="{6AAB5F38-1239-46DE-B9A3-DDD0257FDCF6}" destId="{2740DF51-D929-4113-B371-BAB467F2B23F}" srcOrd="6" destOrd="0" presId="urn:microsoft.com/office/officeart/2005/8/layout/pList2"/>
    <dgm:cxn modelId="{D5FFC533-24C0-4233-81C1-EB7910CA7714}" type="presParOf" srcId="{2740DF51-D929-4113-B371-BAB467F2B23F}" destId="{FEF1CC7C-9D11-4CE5-8975-373BA61C2E82}" srcOrd="0" destOrd="0" presId="urn:microsoft.com/office/officeart/2005/8/layout/pList2"/>
    <dgm:cxn modelId="{8452491E-9BE2-45C4-B48E-2291E85A8883}" type="presParOf" srcId="{2740DF51-D929-4113-B371-BAB467F2B23F}" destId="{7EDA2AFA-A1CC-423B-8D41-6E76F3C6F3BF}" srcOrd="1" destOrd="0" presId="urn:microsoft.com/office/officeart/2005/8/layout/pList2"/>
    <dgm:cxn modelId="{E3C9C0F7-E04C-44FD-9608-BF5641D4698C}" type="presParOf" srcId="{2740DF51-D929-4113-B371-BAB467F2B23F}" destId="{CB311599-9611-470F-BFD2-F6B87DEF7029}" srcOrd="2" destOrd="0" presId="urn:microsoft.com/office/officeart/2005/8/layout/pList2"/>
    <dgm:cxn modelId="{14392D8E-86C1-44E6-A328-E644922684A7}" type="presParOf" srcId="{6AAB5F38-1239-46DE-B9A3-DDD0257FDCF6}" destId="{D57149A3-8408-49CC-899E-05C4537CF1D0}" srcOrd="7" destOrd="0" presId="urn:microsoft.com/office/officeart/2005/8/layout/pList2"/>
    <dgm:cxn modelId="{2A2103C1-C24C-48C9-AE59-D3973A5FC14D}" type="presParOf" srcId="{6AAB5F38-1239-46DE-B9A3-DDD0257FDCF6}" destId="{C1A52AAD-5684-4785-8A85-ECBB261D343D}" srcOrd="8" destOrd="0" presId="urn:microsoft.com/office/officeart/2005/8/layout/pList2"/>
    <dgm:cxn modelId="{ABED83C9-FD7E-487C-A12A-92D3AC05369B}" type="presParOf" srcId="{C1A52AAD-5684-4785-8A85-ECBB261D343D}" destId="{24540374-27C6-495A-9BA1-6CA68C47B942}" srcOrd="0" destOrd="0" presId="urn:microsoft.com/office/officeart/2005/8/layout/pList2"/>
    <dgm:cxn modelId="{F1179091-EDD4-443A-9E22-D2833376AA79}" type="presParOf" srcId="{C1A52AAD-5684-4785-8A85-ECBB261D343D}" destId="{C07E857A-641B-44C6-969C-DA1EEB6E281F}" srcOrd="1" destOrd="0" presId="urn:microsoft.com/office/officeart/2005/8/layout/pList2"/>
    <dgm:cxn modelId="{0FF2204A-5825-4DE5-8263-F54D298B4619}" type="presParOf" srcId="{C1A52AAD-5684-4785-8A85-ECBB261D343D}" destId="{84EB0762-6F49-42B7-988B-3E0D5E83723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0DE695-0516-45C4-B334-6EE8986AFDDC}"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EBE5530-BF7E-4A74-BDB5-BCDFEC2837A1}">
      <dgm:prSet custT="1"/>
      <dgm:spPr/>
      <dgm:t>
        <a:bodyPr/>
        <a:lstStyle/>
        <a:p>
          <a:pPr>
            <a:lnSpc>
              <a:spcPct val="100000"/>
            </a:lnSpc>
            <a:defRPr cap="all"/>
          </a:pPr>
          <a:r>
            <a:rPr lang="en-GB" sz="1600" dirty="0">
              <a:latin typeface="Arial" panose="020B0604020202020204" pitchFamily="34" charset="0"/>
              <a:cs typeface="Arial" panose="020B0604020202020204" pitchFamily="34" charset="0"/>
            </a:rPr>
            <a:t> Symptom management </a:t>
          </a:r>
          <a:endParaRPr lang="en-US" sz="1600" dirty="0">
            <a:latin typeface="Arial" panose="020B0604020202020204" pitchFamily="34" charset="0"/>
            <a:cs typeface="Arial" panose="020B0604020202020204" pitchFamily="34" charset="0"/>
          </a:endParaRPr>
        </a:p>
      </dgm:t>
    </dgm:pt>
    <dgm:pt modelId="{F1AAFAD6-FF98-49C4-94D9-6F191A58B6EE}" type="parTrans" cxnId="{07385709-2A14-4D89-B7E3-A9228D23D5DC}">
      <dgm:prSet/>
      <dgm:spPr/>
      <dgm:t>
        <a:bodyPr/>
        <a:lstStyle/>
        <a:p>
          <a:endParaRPr lang="en-US"/>
        </a:p>
      </dgm:t>
    </dgm:pt>
    <dgm:pt modelId="{5F237395-62EB-4B0E-A219-34591C212A44}" type="sibTrans" cxnId="{07385709-2A14-4D89-B7E3-A9228D23D5DC}">
      <dgm:prSet/>
      <dgm:spPr/>
      <dgm:t>
        <a:bodyPr/>
        <a:lstStyle/>
        <a:p>
          <a:endParaRPr lang="en-US"/>
        </a:p>
      </dgm:t>
    </dgm:pt>
    <dgm:pt modelId="{6A1F6681-B9F8-4988-A9BD-922BB8CC21E3}">
      <dgm:prSet custT="1"/>
      <dgm:spPr/>
      <dgm:t>
        <a:bodyPr/>
        <a:lstStyle/>
        <a:p>
          <a:pPr>
            <a:lnSpc>
              <a:spcPct val="100000"/>
            </a:lnSpc>
            <a:defRPr cap="all"/>
          </a:pPr>
          <a:r>
            <a:rPr lang="en-GB" sz="1600" dirty="0">
              <a:latin typeface="Arial" panose="020B0604020202020204" pitchFamily="34" charset="0"/>
              <a:cs typeface="Arial" panose="020B0604020202020204" pitchFamily="34" charset="0"/>
            </a:rPr>
            <a:t>Reduce cardiovascular disease (10 year window)  </a:t>
          </a:r>
          <a:endParaRPr lang="en-US" sz="1600" dirty="0">
            <a:latin typeface="Arial" panose="020B0604020202020204" pitchFamily="34" charset="0"/>
            <a:cs typeface="Arial" panose="020B0604020202020204" pitchFamily="34" charset="0"/>
          </a:endParaRPr>
        </a:p>
      </dgm:t>
    </dgm:pt>
    <dgm:pt modelId="{555FCC35-93EE-433E-8C59-8D30E87BC9F5}" type="parTrans" cxnId="{AA836699-FF34-4C4E-B3E5-EF284A7B8E30}">
      <dgm:prSet/>
      <dgm:spPr/>
      <dgm:t>
        <a:bodyPr/>
        <a:lstStyle/>
        <a:p>
          <a:endParaRPr lang="en-US"/>
        </a:p>
      </dgm:t>
    </dgm:pt>
    <dgm:pt modelId="{95B0A5CB-F154-4801-8B54-7CA611062653}" type="sibTrans" cxnId="{AA836699-FF34-4C4E-B3E5-EF284A7B8E30}">
      <dgm:prSet/>
      <dgm:spPr/>
      <dgm:t>
        <a:bodyPr/>
        <a:lstStyle/>
        <a:p>
          <a:endParaRPr lang="en-US"/>
        </a:p>
      </dgm:t>
    </dgm:pt>
    <dgm:pt modelId="{DF70EF51-6986-4105-B38E-2E7FA87A716C}">
      <dgm:prSet custT="1"/>
      <dgm:spPr/>
      <dgm:t>
        <a:bodyPr/>
        <a:lstStyle/>
        <a:p>
          <a:pPr>
            <a:lnSpc>
              <a:spcPct val="100000"/>
            </a:lnSpc>
            <a:defRPr cap="all"/>
          </a:pPr>
          <a:r>
            <a:rPr lang="en-GB" sz="1600" dirty="0">
              <a:latin typeface="Arial" panose="020B0604020202020204" pitchFamily="34" charset="0"/>
              <a:cs typeface="Arial" panose="020B0604020202020204" pitchFamily="34" charset="0"/>
            </a:rPr>
            <a:t>Bone protection / reduce fragility fractures  </a:t>
          </a:r>
          <a:endParaRPr lang="en-US" sz="1600" dirty="0">
            <a:latin typeface="Arial" panose="020B0604020202020204" pitchFamily="34" charset="0"/>
            <a:cs typeface="Arial" panose="020B0604020202020204" pitchFamily="34" charset="0"/>
          </a:endParaRPr>
        </a:p>
      </dgm:t>
    </dgm:pt>
    <dgm:pt modelId="{029134A8-AB45-4F17-A875-29D1D5D726AE}" type="parTrans" cxnId="{339D594C-2406-47E5-B47D-44937A858830}">
      <dgm:prSet/>
      <dgm:spPr/>
      <dgm:t>
        <a:bodyPr/>
        <a:lstStyle/>
        <a:p>
          <a:endParaRPr lang="en-US"/>
        </a:p>
      </dgm:t>
    </dgm:pt>
    <dgm:pt modelId="{67C87333-79F0-4408-B236-F115272F29CB}" type="sibTrans" cxnId="{339D594C-2406-47E5-B47D-44937A858830}">
      <dgm:prSet/>
      <dgm:spPr/>
      <dgm:t>
        <a:bodyPr/>
        <a:lstStyle/>
        <a:p>
          <a:endParaRPr lang="en-US"/>
        </a:p>
      </dgm:t>
    </dgm:pt>
    <dgm:pt modelId="{485E8E11-923D-4A44-A426-0ABBB04B5873}">
      <dgm:prSet custT="1"/>
      <dgm:spPr/>
      <dgm:t>
        <a:bodyPr/>
        <a:lstStyle/>
        <a:p>
          <a:pPr>
            <a:lnSpc>
              <a:spcPct val="100000"/>
            </a:lnSpc>
            <a:defRPr cap="all"/>
          </a:pPr>
          <a:r>
            <a:rPr lang="en-GB" sz="1600" dirty="0">
              <a:latin typeface="Arial" panose="020B0604020202020204" pitchFamily="34" charset="0"/>
              <a:cs typeface="Arial" panose="020B0604020202020204" pitchFamily="34" charset="0"/>
            </a:rPr>
            <a:t>Reduced risk of colorectal cancer </a:t>
          </a:r>
          <a:endParaRPr lang="en-US" sz="1600" dirty="0">
            <a:latin typeface="Arial" panose="020B0604020202020204" pitchFamily="34" charset="0"/>
            <a:cs typeface="Arial" panose="020B0604020202020204" pitchFamily="34" charset="0"/>
          </a:endParaRPr>
        </a:p>
      </dgm:t>
    </dgm:pt>
    <dgm:pt modelId="{2C394F80-18EB-4F69-9CA7-01F50285D15B}" type="parTrans" cxnId="{CA9750FB-4BF1-4509-985F-2F919168F805}">
      <dgm:prSet/>
      <dgm:spPr/>
      <dgm:t>
        <a:bodyPr/>
        <a:lstStyle/>
        <a:p>
          <a:endParaRPr lang="en-US"/>
        </a:p>
      </dgm:t>
    </dgm:pt>
    <dgm:pt modelId="{FF04FCC6-B30B-4E92-A889-7738C9E691F8}" type="sibTrans" cxnId="{CA9750FB-4BF1-4509-985F-2F919168F805}">
      <dgm:prSet/>
      <dgm:spPr/>
      <dgm:t>
        <a:bodyPr/>
        <a:lstStyle/>
        <a:p>
          <a:endParaRPr lang="en-US"/>
        </a:p>
      </dgm:t>
    </dgm:pt>
    <dgm:pt modelId="{1D454BD6-FA25-4247-9DE0-30F4AB683F30}">
      <dgm:prSet custT="1"/>
      <dgm:spPr/>
      <dgm:t>
        <a:bodyPr/>
        <a:lstStyle/>
        <a:p>
          <a:pPr>
            <a:lnSpc>
              <a:spcPct val="100000"/>
            </a:lnSpc>
            <a:defRPr cap="all"/>
          </a:pPr>
          <a:r>
            <a:rPr lang="en-GB" sz="1600" dirty="0">
              <a:latin typeface="Arial" panose="020B0604020202020204" pitchFamily="34" charset="0"/>
              <a:cs typeface="Arial" panose="020B0604020202020204" pitchFamily="34" charset="0"/>
            </a:rPr>
            <a:t>Reduce type II diabetes </a:t>
          </a:r>
          <a:endParaRPr lang="en-US" sz="1600" dirty="0">
            <a:latin typeface="Arial" panose="020B0604020202020204" pitchFamily="34" charset="0"/>
            <a:cs typeface="Arial" panose="020B0604020202020204" pitchFamily="34" charset="0"/>
          </a:endParaRPr>
        </a:p>
      </dgm:t>
    </dgm:pt>
    <dgm:pt modelId="{C40B95B5-CDEC-4842-A6BB-D913A5DA788D}" type="parTrans" cxnId="{CB8E7131-2CC2-4BE1-BAA7-DA381C64AFE9}">
      <dgm:prSet/>
      <dgm:spPr/>
      <dgm:t>
        <a:bodyPr/>
        <a:lstStyle/>
        <a:p>
          <a:endParaRPr lang="en-US"/>
        </a:p>
      </dgm:t>
    </dgm:pt>
    <dgm:pt modelId="{CF32C320-4958-482E-88C8-DD7E03E08192}" type="sibTrans" cxnId="{CB8E7131-2CC2-4BE1-BAA7-DA381C64AFE9}">
      <dgm:prSet/>
      <dgm:spPr/>
      <dgm:t>
        <a:bodyPr/>
        <a:lstStyle/>
        <a:p>
          <a:endParaRPr lang="en-US"/>
        </a:p>
      </dgm:t>
    </dgm:pt>
    <dgm:pt modelId="{5917732E-9868-4D11-865D-89AB6002AD54}" type="pres">
      <dgm:prSet presAssocID="{480DE695-0516-45C4-B334-6EE8986AFDDC}" presName="root" presStyleCnt="0">
        <dgm:presLayoutVars>
          <dgm:dir/>
          <dgm:resizeHandles val="exact"/>
        </dgm:presLayoutVars>
      </dgm:prSet>
      <dgm:spPr/>
    </dgm:pt>
    <dgm:pt modelId="{68FA81A6-CAD7-4F68-A778-F177F8C75321}" type="pres">
      <dgm:prSet presAssocID="{7EBE5530-BF7E-4A74-BDB5-BCDFEC2837A1}" presName="compNode" presStyleCnt="0"/>
      <dgm:spPr/>
    </dgm:pt>
    <dgm:pt modelId="{D2EC4089-0800-4172-8B16-F30DF2F754D8}" type="pres">
      <dgm:prSet presAssocID="{7EBE5530-BF7E-4A74-BDB5-BCDFEC2837A1}" presName="iconBgRect" presStyleLbl="bgShp" presStyleIdx="0" presStyleCnt="5"/>
      <dgm:spPr/>
    </dgm:pt>
    <dgm:pt modelId="{AC94CFBF-ACE2-4A35-8CFE-21E587AF1FE5}" type="pres">
      <dgm:prSet presAssocID="{7EBE5530-BF7E-4A74-BDB5-BCDFEC2837A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E2B5F804-B258-4E2A-A2B7-7A43EAFBC12D}" type="pres">
      <dgm:prSet presAssocID="{7EBE5530-BF7E-4A74-BDB5-BCDFEC2837A1}" presName="spaceRect" presStyleCnt="0"/>
      <dgm:spPr/>
    </dgm:pt>
    <dgm:pt modelId="{82BF8F21-9F7F-4D06-BE52-529D0795128B}" type="pres">
      <dgm:prSet presAssocID="{7EBE5530-BF7E-4A74-BDB5-BCDFEC2837A1}" presName="textRect" presStyleLbl="revTx" presStyleIdx="0" presStyleCnt="5">
        <dgm:presLayoutVars>
          <dgm:chMax val="1"/>
          <dgm:chPref val="1"/>
        </dgm:presLayoutVars>
      </dgm:prSet>
      <dgm:spPr/>
    </dgm:pt>
    <dgm:pt modelId="{D1035E2E-827D-4C8D-9123-1C9A24B87153}" type="pres">
      <dgm:prSet presAssocID="{5F237395-62EB-4B0E-A219-34591C212A44}" presName="sibTrans" presStyleCnt="0"/>
      <dgm:spPr/>
    </dgm:pt>
    <dgm:pt modelId="{DD911143-218D-4576-9DD0-AF5B4596CD84}" type="pres">
      <dgm:prSet presAssocID="{6A1F6681-B9F8-4988-A9BD-922BB8CC21E3}" presName="compNode" presStyleCnt="0"/>
      <dgm:spPr/>
    </dgm:pt>
    <dgm:pt modelId="{9DA33F7B-FB0B-4283-B93E-07D7497B89B5}" type="pres">
      <dgm:prSet presAssocID="{6A1F6681-B9F8-4988-A9BD-922BB8CC21E3}" presName="iconBgRect" presStyleLbl="bgShp" presStyleIdx="1" presStyleCnt="5"/>
      <dgm:spPr/>
    </dgm:pt>
    <dgm:pt modelId="{4C0DE7B9-54C0-483D-93C3-2DF4E67E05F3}" type="pres">
      <dgm:prSet presAssocID="{6A1F6681-B9F8-4988-A9BD-922BB8CC21E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Organ"/>
        </a:ext>
      </dgm:extLst>
    </dgm:pt>
    <dgm:pt modelId="{B597ABD0-9095-41CE-B9FC-26FFB6367432}" type="pres">
      <dgm:prSet presAssocID="{6A1F6681-B9F8-4988-A9BD-922BB8CC21E3}" presName="spaceRect" presStyleCnt="0"/>
      <dgm:spPr/>
    </dgm:pt>
    <dgm:pt modelId="{9A39ABFA-8642-471C-AF26-AD83E03CEC65}" type="pres">
      <dgm:prSet presAssocID="{6A1F6681-B9F8-4988-A9BD-922BB8CC21E3}" presName="textRect" presStyleLbl="revTx" presStyleIdx="1" presStyleCnt="5">
        <dgm:presLayoutVars>
          <dgm:chMax val="1"/>
          <dgm:chPref val="1"/>
        </dgm:presLayoutVars>
      </dgm:prSet>
      <dgm:spPr/>
    </dgm:pt>
    <dgm:pt modelId="{916D955A-3C47-4AF0-B766-38F858FDF8A4}" type="pres">
      <dgm:prSet presAssocID="{95B0A5CB-F154-4801-8B54-7CA611062653}" presName="sibTrans" presStyleCnt="0"/>
      <dgm:spPr/>
    </dgm:pt>
    <dgm:pt modelId="{4FF1344A-57F9-45EC-B966-7A13D2AF8FBF}" type="pres">
      <dgm:prSet presAssocID="{DF70EF51-6986-4105-B38E-2E7FA87A716C}" presName="compNode" presStyleCnt="0"/>
      <dgm:spPr/>
    </dgm:pt>
    <dgm:pt modelId="{6E79F51E-4665-4C8D-A40C-4668AB5FE48B}" type="pres">
      <dgm:prSet presAssocID="{DF70EF51-6986-4105-B38E-2E7FA87A716C}" presName="iconBgRect" presStyleLbl="bgShp" presStyleIdx="2" presStyleCnt="5"/>
      <dgm:spPr/>
    </dgm:pt>
    <dgm:pt modelId="{23D5F5EA-613A-43A5-8FE9-71F1161A4C02}" type="pres">
      <dgm:prSet presAssocID="{DF70EF51-6986-4105-B38E-2E7FA87A716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ne"/>
        </a:ext>
      </dgm:extLst>
    </dgm:pt>
    <dgm:pt modelId="{2140C20B-B399-4E7F-87ED-E66EB86DD328}" type="pres">
      <dgm:prSet presAssocID="{DF70EF51-6986-4105-B38E-2E7FA87A716C}" presName="spaceRect" presStyleCnt="0"/>
      <dgm:spPr/>
    </dgm:pt>
    <dgm:pt modelId="{53FD0F96-1B52-4F5A-9B26-DEEF2832669B}" type="pres">
      <dgm:prSet presAssocID="{DF70EF51-6986-4105-B38E-2E7FA87A716C}" presName="textRect" presStyleLbl="revTx" presStyleIdx="2" presStyleCnt="5">
        <dgm:presLayoutVars>
          <dgm:chMax val="1"/>
          <dgm:chPref val="1"/>
        </dgm:presLayoutVars>
      </dgm:prSet>
      <dgm:spPr/>
    </dgm:pt>
    <dgm:pt modelId="{51987F46-3271-4A1F-A2B4-B2CE816E56B4}" type="pres">
      <dgm:prSet presAssocID="{67C87333-79F0-4408-B236-F115272F29CB}" presName="sibTrans" presStyleCnt="0"/>
      <dgm:spPr/>
    </dgm:pt>
    <dgm:pt modelId="{D0B50D67-7FD2-4504-AB19-20C8DC31C351}" type="pres">
      <dgm:prSet presAssocID="{485E8E11-923D-4A44-A426-0ABBB04B5873}" presName="compNode" presStyleCnt="0"/>
      <dgm:spPr/>
    </dgm:pt>
    <dgm:pt modelId="{B33638EC-E6EB-4CBE-A51E-DE880B25FD06}" type="pres">
      <dgm:prSet presAssocID="{485E8E11-923D-4A44-A426-0ABBB04B5873}" presName="iconBgRect" presStyleLbl="bgShp" presStyleIdx="3" presStyleCnt="5"/>
      <dgm:spPr/>
    </dgm:pt>
    <dgm:pt modelId="{85669A78-F14A-46F9-8111-4E81C88AD429}" type="pres">
      <dgm:prSet presAssocID="{485E8E11-923D-4A44-A426-0ABBB04B587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NA"/>
        </a:ext>
      </dgm:extLst>
    </dgm:pt>
    <dgm:pt modelId="{232C2B20-5254-4E80-BDB0-F7E489329F5E}" type="pres">
      <dgm:prSet presAssocID="{485E8E11-923D-4A44-A426-0ABBB04B5873}" presName="spaceRect" presStyleCnt="0"/>
      <dgm:spPr/>
    </dgm:pt>
    <dgm:pt modelId="{D5AD2610-CC38-447B-9F6F-B6F2A9EF6AD7}" type="pres">
      <dgm:prSet presAssocID="{485E8E11-923D-4A44-A426-0ABBB04B5873}" presName="textRect" presStyleLbl="revTx" presStyleIdx="3" presStyleCnt="5">
        <dgm:presLayoutVars>
          <dgm:chMax val="1"/>
          <dgm:chPref val="1"/>
        </dgm:presLayoutVars>
      </dgm:prSet>
      <dgm:spPr/>
    </dgm:pt>
    <dgm:pt modelId="{3E6F54DD-9142-4F4A-A8AF-9EF9C2F09607}" type="pres">
      <dgm:prSet presAssocID="{FF04FCC6-B30B-4E92-A889-7738C9E691F8}" presName="sibTrans" presStyleCnt="0"/>
      <dgm:spPr/>
    </dgm:pt>
    <dgm:pt modelId="{AE3B1213-D891-4F5C-AC3D-DF566147C2DC}" type="pres">
      <dgm:prSet presAssocID="{1D454BD6-FA25-4247-9DE0-30F4AB683F30}" presName="compNode" presStyleCnt="0"/>
      <dgm:spPr/>
    </dgm:pt>
    <dgm:pt modelId="{0005E678-E1F0-4847-B58A-C39AE6C0D60D}" type="pres">
      <dgm:prSet presAssocID="{1D454BD6-FA25-4247-9DE0-30F4AB683F30}" presName="iconBgRect" presStyleLbl="bgShp" presStyleIdx="4" presStyleCnt="5"/>
      <dgm:spPr/>
    </dgm:pt>
    <dgm:pt modelId="{49493FF5-0F38-438F-A2E8-B030163E5F89}" type="pres">
      <dgm:prSet presAssocID="{1D454BD6-FA25-4247-9DE0-30F4AB683F3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edle"/>
        </a:ext>
      </dgm:extLst>
    </dgm:pt>
    <dgm:pt modelId="{E6E41663-7D59-420D-957B-E2B4CFA1B61A}" type="pres">
      <dgm:prSet presAssocID="{1D454BD6-FA25-4247-9DE0-30F4AB683F30}" presName="spaceRect" presStyleCnt="0"/>
      <dgm:spPr/>
    </dgm:pt>
    <dgm:pt modelId="{D122D3BE-DDCC-437A-A609-EFCE051A8AA0}" type="pres">
      <dgm:prSet presAssocID="{1D454BD6-FA25-4247-9DE0-30F4AB683F30}" presName="textRect" presStyleLbl="revTx" presStyleIdx="4" presStyleCnt="5">
        <dgm:presLayoutVars>
          <dgm:chMax val="1"/>
          <dgm:chPref val="1"/>
        </dgm:presLayoutVars>
      </dgm:prSet>
      <dgm:spPr/>
    </dgm:pt>
  </dgm:ptLst>
  <dgm:cxnLst>
    <dgm:cxn modelId="{07385709-2A14-4D89-B7E3-A9228D23D5DC}" srcId="{480DE695-0516-45C4-B334-6EE8986AFDDC}" destId="{7EBE5530-BF7E-4A74-BDB5-BCDFEC2837A1}" srcOrd="0" destOrd="0" parTransId="{F1AAFAD6-FF98-49C4-94D9-6F191A58B6EE}" sibTransId="{5F237395-62EB-4B0E-A219-34591C212A44}"/>
    <dgm:cxn modelId="{CA719826-D220-434F-BCBF-5875885AFC8F}" type="presOf" srcId="{6A1F6681-B9F8-4988-A9BD-922BB8CC21E3}" destId="{9A39ABFA-8642-471C-AF26-AD83E03CEC65}" srcOrd="0" destOrd="0" presId="urn:microsoft.com/office/officeart/2018/5/layout/IconCircleLabelList"/>
    <dgm:cxn modelId="{CB8E7131-2CC2-4BE1-BAA7-DA381C64AFE9}" srcId="{480DE695-0516-45C4-B334-6EE8986AFDDC}" destId="{1D454BD6-FA25-4247-9DE0-30F4AB683F30}" srcOrd="4" destOrd="0" parTransId="{C40B95B5-CDEC-4842-A6BB-D913A5DA788D}" sibTransId="{CF32C320-4958-482E-88C8-DD7E03E08192}"/>
    <dgm:cxn modelId="{CC9A4241-71F2-4807-AF04-4EAFA7FD2E51}" type="presOf" srcId="{DF70EF51-6986-4105-B38E-2E7FA87A716C}" destId="{53FD0F96-1B52-4F5A-9B26-DEEF2832669B}" srcOrd="0" destOrd="0" presId="urn:microsoft.com/office/officeart/2018/5/layout/IconCircleLabelList"/>
    <dgm:cxn modelId="{C1C45C42-3190-45AB-8525-7CDDC5CCF820}" type="presOf" srcId="{485E8E11-923D-4A44-A426-0ABBB04B5873}" destId="{D5AD2610-CC38-447B-9F6F-B6F2A9EF6AD7}" srcOrd="0" destOrd="0" presId="urn:microsoft.com/office/officeart/2018/5/layout/IconCircleLabelList"/>
    <dgm:cxn modelId="{339D594C-2406-47E5-B47D-44937A858830}" srcId="{480DE695-0516-45C4-B334-6EE8986AFDDC}" destId="{DF70EF51-6986-4105-B38E-2E7FA87A716C}" srcOrd="2" destOrd="0" parTransId="{029134A8-AB45-4F17-A875-29D1D5D726AE}" sibTransId="{67C87333-79F0-4408-B236-F115272F29CB}"/>
    <dgm:cxn modelId="{F044BF72-D092-4A00-9B14-A313AB8CF800}" type="presOf" srcId="{1D454BD6-FA25-4247-9DE0-30F4AB683F30}" destId="{D122D3BE-DDCC-437A-A609-EFCE051A8AA0}" srcOrd="0" destOrd="0" presId="urn:microsoft.com/office/officeart/2018/5/layout/IconCircleLabelList"/>
    <dgm:cxn modelId="{376AA85A-BBC0-45C5-90A0-9303946B69E9}" type="presOf" srcId="{480DE695-0516-45C4-B334-6EE8986AFDDC}" destId="{5917732E-9868-4D11-865D-89AB6002AD54}" srcOrd="0" destOrd="0" presId="urn:microsoft.com/office/officeart/2018/5/layout/IconCircleLabelList"/>
    <dgm:cxn modelId="{AA836699-FF34-4C4E-B3E5-EF284A7B8E30}" srcId="{480DE695-0516-45C4-B334-6EE8986AFDDC}" destId="{6A1F6681-B9F8-4988-A9BD-922BB8CC21E3}" srcOrd="1" destOrd="0" parTransId="{555FCC35-93EE-433E-8C59-8D30E87BC9F5}" sibTransId="{95B0A5CB-F154-4801-8B54-7CA611062653}"/>
    <dgm:cxn modelId="{BEFF55CD-86B7-409A-8586-EB56FED7F570}" type="presOf" srcId="{7EBE5530-BF7E-4A74-BDB5-BCDFEC2837A1}" destId="{82BF8F21-9F7F-4D06-BE52-529D0795128B}" srcOrd="0" destOrd="0" presId="urn:microsoft.com/office/officeart/2018/5/layout/IconCircleLabelList"/>
    <dgm:cxn modelId="{CA9750FB-4BF1-4509-985F-2F919168F805}" srcId="{480DE695-0516-45C4-B334-6EE8986AFDDC}" destId="{485E8E11-923D-4A44-A426-0ABBB04B5873}" srcOrd="3" destOrd="0" parTransId="{2C394F80-18EB-4F69-9CA7-01F50285D15B}" sibTransId="{FF04FCC6-B30B-4E92-A889-7738C9E691F8}"/>
    <dgm:cxn modelId="{2FAEC636-42B9-46C1-AF5E-407603DAF864}" type="presParOf" srcId="{5917732E-9868-4D11-865D-89AB6002AD54}" destId="{68FA81A6-CAD7-4F68-A778-F177F8C75321}" srcOrd="0" destOrd="0" presId="urn:microsoft.com/office/officeart/2018/5/layout/IconCircleLabelList"/>
    <dgm:cxn modelId="{D1E4F270-C66C-4A72-BF0D-5434EC075EB9}" type="presParOf" srcId="{68FA81A6-CAD7-4F68-A778-F177F8C75321}" destId="{D2EC4089-0800-4172-8B16-F30DF2F754D8}" srcOrd="0" destOrd="0" presId="urn:microsoft.com/office/officeart/2018/5/layout/IconCircleLabelList"/>
    <dgm:cxn modelId="{2093B1DE-60A4-405E-928C-C4C7C9AAD067}" type="presParOf" srcId="{68FA81A6-CAD7-4F68-A778-F177F8C75321}" destId="{AC94CFBF-ACE2-4A35-8CFE-21E587AF1FE5}" srcOrd="1" destOrd="0" presId="urn:microsoft.com/office/officeart/2018/5/layout/IconCircleLabelList"/>
    <dgm:cxn modelId="{CE580ACB-CA00-4F31-84DC-1A82E3ACBA8C}" type="presParOf" srcId="{68FA81A6-CAD7-4F68-A778-F177F8C75321}" destId="{E2B5F804-B258-4E2A-A2B7-7A43EAFBC12D}" srcOrd="2" destOrd="0" presId="urn:microsoft.com/office/officeart/2018/5/layout/IconCircleLabelList"/>
    <dgm:cxn modelId="{1A4CD87E-EC49-47B2-96DA-EE2B21B7A005}" type="presParOf" srcId="{68FA81A6-CAD7-4F68-A778-F177F8C75321}" destId="{82BF8F21-9F7F-4D06-BE52-529D0795128B}" srcOrd="3" destOrd="0" presId="urn:microsoft.com/office/officeart/2018/5/layout/IconCircleLabelList"/>
    <dgm:cxn modelId="{00C1D998-5FCA-4BEC-AE47-7E502A3097AD}" type="presParOf" srcId="{5917732E-9868-4D11-865D-89AB6002AD54}" destId="{D1035E2E-827D-4C8D-9123-1C9A24B87153}" srcOrd="1" destOrd="0" presId="urn:microsoft.com/office/officeart/2018/5/layout/IconCircleLabelList"/>
    <dgm:cxn modelId="{6C129960-C71B-4E0C-87D8-CAC4F5E1C102}" type="presParOf" srcId="{5917732E-9868-4D11-865D-89AB6002AD54}" destId="{DD911143-218D-4576-9DD0-AF5B4596CD84}" srcOrd="2" destOrd="0" presId="urn:microsoft.com/office/officeart/2018/5/layout/IconCircleLabelList"/>
    <dgm:cxn modelId="{0D1B3042-352D-43FA-B792-20BCD6B0BF7D}" type="presParOf" srcId="{DD911143-218D-4576-9DD0-AF5B4596CD84}" destId="{9DA33F7B-FB0B-4283-B93E-07D7497B89B5}" srcOrd="0" destOrd="0" presId="urn:microsoft.com/office/officeart/2018/5/layout/IconCircleLabelList"/>
    <dgm:cxn modelId="{F3BA2E01-E01A-4420-A3FD-3E0BBD15FF33}" type="presParOf" srcId="{DD911143-218D-4576-9DD0-AF5B4596CD84}" destId="{4C0DE7B9-54C0-483D-93C3-2DF4E67E05F3}" srcOrd="1" destOrd="0" presId="urn:microsoft.com/office/officeart/2018/5/layout/IconCircleLabelList"/>
    <dgm:cxn modelId="{F16D51DC-484E-49E4-9C5D-392EA2472B21}" type="presParOf" srcId="{DD911143-218D-4576-9DD0-AF5B4596CD84}" destId="{B597ABD0-9095-41CE-B9FC-26FFB6367432}" srcOrd="2" destOrd="0" presId="urn:microsoft.com/office/officeart/2018/5/layout/IconCircleLabelList"/>
    <dgm:cxn modelId="{AD16BCAD-2D46-4EF5-B27D-A43508171817}" type="presParOf" srcId="{DD911143-218D-4576-9DD0-AF5B4596CD84}" destId="{9A39ABFA-8642-471C-AF26-AD83E03CEC65}" srcOrd="3" destOrd="0" presId="urn:microsoft.com/office/officeart/2018/5/layout/IconCircleLabelList"/>
    <dgm:cxn modelId="{647B338A-A7BE-422B-AEA6-473A6F5FE4BE}" type="presParOf" srcId="{5917732E-9868-4D11-865D-89AB6002AD54}" destId="{916D955A-3C47-4AF0-B766-38F858FDF8A4}" srcOrd="3" destOrd="0" presId="urn:microsoft.com/office/officeart/2018/5/layout/IconCircleLabelList"/>
    <dgm:cxn modelId="{527A188E-480E-44EF-83CE-7E643123A23D}" type="presParOf" srcId="{5917732E-9868-4D11-865D-89AB6002AD54}" destId="{4FF1344A-57F9-45EC-B966-7A13D2AF8FBF}" srcOrd="4" destOrd="0" presId="urn:microsoft.com/office/officeart/2018/5/layout/IconCircleLabelList"/>
    <dgm:cxn modelId="{89CBDEFB-C374-4E3F-A637-48A2A8902698}" type="presParOf" srcId="{4FF1344A-57F9-45EC-B966-7A13D2AF8FBF}" destId="{6E79F51E-4665-4C8D-A40C-4668AB5FE48B}" srcOrd="0" destOrd="0" presId="urn:microsoft.com/office/officeart/2018/5/layout/IconCircleLabelList"/>
    <dgm:cxn modelId="{6EAA6968-1000-427A-9A00-26C9F3C40166}" type="presParOf" srcId="{4FF1344A-57F9-45EC-B966-7A13D2AF8FBF}" destId="{23D5F5EA-613A-43A5-8FE9-71F1161A4C02}" srcOrd="1" destOrd="0" presId="urn:microsoft.com/office/officeart/2018/5/layout/IconCircleLabelList"/>
    <dgm:cxn modelId="{69E117F2-98D4-4B21-9868-EC021A65540A}" type="presParOf" srcId="{4FF1344A-57F9-45EC-B966-7A13D2AF8FBF}" destId="{2140C20B-B399-4E7F-87ED-E66EB86DD328}" srcOrd="2" destOrd="0" presId="urn:microsoft.com/office/officeart/2018/5/layout/IconCircleLabelList"/>
    <dgm:cxn modelId="{26616D0D-66F7-4FCD-B4AC-564DC3E52EB8}" type="presParOf" srcId="{4FF1344A-57F9-45EC-B966-7A13D2AF8FBF}" destId="{53FD0F96-1B52-4F5A-9B26-DEEF2832669B}" srcOrd="3" destOrd="0" presId="urn:microsoft.com/office/officeart/2018/5/layout/IconCircleLabelList"/>
    <dgm:cxn modelId="{BA9E0B61-99C4-4782-B289-1BEFEFD85F24}" type="presParOf" srcId="{5917732E-9868-4D11-865D-89AB6002AD54}" destId="{51987F46-3271-4A1F-A2B4-B2CE816E56B4}" srcOrd="5" destOrd="0" presId="urn:microsoft.com/office/officeart/2018/5/layout/IconCircleLabelList"/>
    <dgm:cxn modelId="{61F8E054-DA78-4A40-90F9-00C61B3B6C6E}" type="presParOf" srcId="{5917732E-9868-4D11-865D-89AB6002AD54}" destId="{D0B50D67-7FD2-4504-AB19-20C8DC31C351}" srcOrd="6" destOrd="0" presId="urn:microsoft.com/office/officeart/2018/5/layout/IconCircleLabelList"/>
    <dgm:cxn modelId="{64532BB1-C185-49F6-B5D3-16A3BCCBE6C9}" type="presParOf" srcId="{D0B50D67-7FD2-4504-AB19-20C8DC31C351}" destId="{B33638EC-E6EB-4CBE-A51E-DE880B25FD06}" srcOrd="0" destOrd="0" presId="urn:microsoft.com/office/officeart/2018/5/layout/IconCircleLabelList"/>
    <dgm:cxn modelId="{25898130-5F2D-45BC-B30C-742FDD49FDD1}" type="presParOf" srcId="{D0B50D67-7FD2-4504-AB19-20C8DC31C351}" destId="{85669A78-F14A-46F9-8111-4E81C88AD429}" srcOrd="1" destOrd="0" presId="urn:microsoft.com/office/officeart/2018/5/layout/IconCircleLabelList"/>
    <dgm:cxn modelId="{561BD72F-1839-4E6C-A4E3-E9C884579325}" type="presParOf" srcId="{D0B50D67-7FD2-4504-AB19-20C8DC31C351}" destId="{232C2B20-5254-4E80-BDB0-F7E489329F5E}" srcOrd="2" destOrd="0" presId="urn:microsoft.com/office/officeart/2018/5/layout/IconCircleLabelList"/>
    <dgm:cxn modelId="{C4252ACB-8644-4F23-9059-C7C8A9B1E6D2}" type="presParOf" srcId="{D0B50D67-7FD2-4504-AB19-20C8DC31C351}" destId="{D5AD2610-CC38-447B-9F6F-B6F2A9EF6AD7}" srcOrd="3" destOrd="0" presId="urn:microsoft.com/office/officeart/2018/5/layout/IconCircleLabelList"/>
    <dgm:cxn modelId="{431287B1-20DA-477A-8518-79A988BE422F}" type="presParOf" srcId="{5917732E-9868-4D11-865D-89AB6002AD54}" destId="{3E6F54DD-9142-4F4A-A8AF-9EF9C2F09607}" srcOrd="7" destOrd="0" presId="urn:microsoft.com/office/officeart/2018/5/layout/IconCircleLabelList"/>
    <dgm:cxn modelId="{E28D8432-DECF-4B5B-BB63-D3ADB76A83BF}" type="presParOf" srcId="{5917732E-9868-4D11-865D-89AB6002AD54}" destId="{AE3B1213-D891-4F5C-AC3D-DF566147C2DC}" srcOrd="8" destOrd="0" presId="urn:microsoft.com/office/officeart/2018/5/layout/IconCircleLabelList"/>
    <dgm:cxn modelId="{ACAC6748-817F-493D-B755-1FD57510F420}" type="presParOf" srcId="{AE3B1213-D891-4F5C-AC3D-DF566147C2DC}" destId="{0005E678-E1F0-4847-B58A-C39AE6C0D60D}" srcOrd="0" destOrd="0" presId="urn:microsoft.com/office/officeart/2018/5/layout/IconCircleLabelList"/>
    <dgm:cxn modelId="{7D2CDF75-B05C-497E-BCD2-624B8CD5E72F}" type="presParOf" srcId="{AE3B1213-D891-4F5C-AC3D-DF566147C2DC}" destId="{49493FF5-0F38-438F-A2E8-B030163E5F89}" srcOrd="1" destOrd="0" presId="urn:microsoft.com/office/officeart/2018/5/layout/IconCircleLabelList"/>
    <dgm:cxn modelId="{75584DC6-8C76-4443-A6BD-BF3D61D5CC08}" type="presParOf" srcId="{AE3B1213-D891-4F5C-AC3D-DF566147C2DC}" destId="{E6E41663-7D59-420D-957B-E2B4CFA1B61A}" srcOrd="2" destOrd="0" presId="urn:microsoft.com/office/officeart/2018/5/layout/IconCircleLabelList"/>
    <dgm:cxn modelId="{DEED1B64-249E-440B-9707-74458F33A64C}" type="presParOf" srcId="{AE3B1213-D891-4F5C-AC3D-DF566147C2DC}" destId="{D122D3BE-DDCC-437A-A609-EFCE051A8AA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68C4A7-9396-41F3-833A-DF943558574C}"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GB"/>
        </a:p>
      </dgm:t>
    </dgm:pt>
    <dgm:pt modelId="{725B6FCA-B866-4205-9C60-B0559A54C688}">
      <dgm:prSet phldrT="[Text]" phldr="1"/>
      <dgm:spPr/>
      <dgm:t>
        <a:bodyPr/>
        <a:lstStyle/>
        <a:p>
          <a:endParaRPr lang="en-GB"/>
        </a:p>
      </dgm:t>
    </dgm:pt>
    <dgm:pt modelId="{4DACE1D7-E467-45BF-A06D-E9EBADB16FFD}" type="parTrans" cxnId="{47847237-122A-4D40-A22E-3B91CF271985}">
      <dgm:prSet/>
      <dgm:spPr/>
      <dgm:t>
        <a:bodyPr/>
        <a:lstStyle/>
        <a:p>
          <a:endParaRPr lang="en-GB"/>
        </a:p>
      </dgm:t>
    </dgm:pt>
    <dgm:pt modelId="{F89E1CB6-424C-4B18-8818-779DCE4FF394}" type="sibTrans" cxnId="{47847237-122A-4D40-A22E-3B91CF271985}">
      <dgm:prSet/>
      <dgm:spPr/>
      <dgm:t>
        <a:bodyPr/>
        <a:lstStyle/>
        <a:p>
          <a:endParaRPr lang="en-GB"/>
        </a:p>
      </dgm:t>
    </dgm:pt>
    <dgm:pt modelId="{64C83D43-8A67-485B-9FCD-3F153CCBFC05}">
      <dgm:prSet phldrT="[Text]"/>
      <dgm:spPr/>
      <dgm:t>
        <a:bodyPr/>
        <a:lstStyle/>
        <a:p>
          <a:r>
            <a:rPr lang="en-GB" dirty="0"/>
            <a:t>Oestrogen pessaries or cream</a:t>
          </a:r>
        </a:p>
      </dgm:t>
    </dgm:pt>
    <dgm:pt modelId="{5589AEE5-B998-4CE3-8E41-380A71A7D86C}" type="parTrans" cxnId="{F5B2E60A-FEAC-4591-8DC9-DD192F970736}">
      <dgm:prSet/>
      <dgm:spPr/>
      <dgm:t>
        <a:bodyPr/>
        <a:lstStyle/>
        <a:p>
          <a:endParaRPr lang="en-GB"/>
        </a:p>
      </dgm:t>
    </dgm:pt>
    <dgm:pt modelId="{7FC4B475-1870-48AA-92DB-E5E492A3DE1E}" type="sibTrans" cxnId="{F5B2E60A-FEAC-4591-8DC9-DD192F970736}">
      <dgm:prSet/>
      <dgm:spPr/>
      <dgm:t>
        <a:bodyPr/>
        <a:lstStyle/>
        <a:p>
          <a:endParaRPr lang="en-GB"/>
        </a:p>
      </dgm:t>
    </dgm:pt>
    <dgm:pt modelId="{D1CA6EE0-8568-4853-8718-7CCDCA5FAC28}">
      <dgm:prSet phldrT="[Text]" phldr="1"/>
      <dgm:spPr/>
      <dgm:t>
        <a:bodyPr/>
        <a:lstStyle/>
        <a:p>
          <a:endParaRPr lang="en-GB"/>
        </a:p>
      </dgm:t>
    </dgm:pt>
    <dgm:pt modelId="{17E94097-95C1-4C3F-9A43-57151AC1CA17}" type="parTrans" cxnId="{3EC82100-6357-4252-94EA-136D8536F79B}">
      <dgm:prSet/>
      <dgm:spPr/>
      <dgm:t>
        <a:bodyPr/>
        <a:lstStyle/>
        <a:p>
          <a:endParaRPr lang="en-GB"/>
        </a:p>
      </dgm:t>
    </dgm:pt>
    <dgm:pt modelId="{4E2C9736-1E60-47A2-80F5-5DB7E93720D8}" type="sibTrans" cxnId="{3EC82100-6357-4252-94EA-136D8536F79B}">
      <dgm:prSet/>
      <dgm:spPr/>
      <dgm:t>
        <a:bodyPr/>
        <a:lstStyle/>
        <a:p>
          <a:endParaRPr lang="en-GB"/>
        </a:p>
      </dgm:t>
    </dgm:pt>
    <dgm:pt modelId="{EE3F2A84-0E92-4689-BE82-E4245EB2FD48}">
      <dgm:prSet phldrT="[Text]"/>
      <dgm:spPr/>
      <dgm:t>
        <a:bodyPr/>
        <a:lstStyle/>
        <a:p>
          <a:r>
            <a:rPr lang="en-GB" dirty="0"/>
            <a:t>Vaginal moisturisers</a:t>
          </a:r>
        </a:p>
      </dgm:t>
    </dgm:pt>
    <dgm:pt modelId="{066DBF21-F89B-4D61-9649-19597EBEFC0D}" type="parTrans" cxnId="{3C85A421-BF7A-4622-AB14-8D36C03C9EBB}">
      <dgm:prSet/>
      <dgm:spPr/>
      <dgm:t>
        <a:bodyPr/>
        <a:lstStyle/>
        <a:p>
          <a:endParaRPr lang="en-GB"/>
        </a:p>
      </dgm:t>
    </dgm:pt>
    <dgm:pt modelId="{6F15CAA8-DED1-4EDF-8D2B-3673BDEFF7A9}" type="sibTrans" cxnId="{3C85A421-BF7A-4622-AB14-8D36C03C9EBB}">
      <dgm:prSet/>
      <dgm:spPr/>
      <dgm:t>
        <a:bodyPr/>
        <a:lstStyle/>
        <a:p>
          <a:endParaRPr lang="en-GB"/>
        </a:p>
      </dgm:t>
    </dgm:pt>
    <dgm:pt modelId="{8B73DC00-660C-4AFF-80D7-F2A7CDF1C12F}">
      <dgm:prSet phldrT="[Text]" phldr="1"/>
      <dgm:spPr/>
      <dgm:t>
        <a:bodyPr/>
        <a:lstStyle/>
        <a:p>
          <a:endParaRPr lang="en-GB"/>
        </a:p>
      </dgm:t>
    </dgm:pt>
    <dgm:pt modelId="{BD3339EB-1EF1-4834-A83B-F584A39078C2}" type="parTrans" cxnId="{CD8468AD-CC4B-44AC-8CC0-14ADFA319FAE}">
      <dgm:prSet/>
      <dgm:spPr/>
      <dgm:t>
        <a:bodyPr/>
        <a:lstStyle/>
        <a:p>
          <a:endParaRPr lang="en-GB"/>
        </a:p>
      </dgm:t>
    </dgm:pt>
    <dgm:pt modelId="{3F7BEF72-4C11-442B-9C19-9C80C12837F3}" type="sibTrans" cxnId="{CD8468AD-CC4B-44AC-8CC0-14ADFA319FAE}">
      <dgm:prSet/>
      <dgm:spPr/>
      <dgm:t>
        <a:bodyPr/>
        <a:lstStyle/>
        <a:p>
          <a:endParaRPr lang="en-GB"/>
        </a:p>
      </dgm:t>
    </dgm:pt>
    <dgm:pt modelId="{0D35EFD8-B751-4B9F-9854-A4EF9B2EBB91}">
      <dgm:prSet phldrT="[Text]"/>
      <dgm:spPr/>
      <dgm:t>
        <a:bodyPr/>
        <a:lstStyle/>
        <a:p>
          <a:r>
            <a:rPr lang="en-GB" dirty="0"/>
            <a:t>Lubrication</a:t>
          </a:r>
        </a:p>
      </dgm:t>
    </dgm:pt>
    <dgm:pt modelId="{3F82FABA-85C0-496B-A213-5F25D4745C3E}" type="parTrans" cxnId="{32B9F4EF-CCD9-46ED-B65C-BBD1BC82C070}">
      <dgm:prSet/>
      <dgm:spPr/>
      <dgm:t>
        <a:bodyPr/>
        <a:lstStyle/>
        <a:p>
          <a:endParaRPr lang="en-GB"/>
        </a:p>
      </dgm:t>
    </dgm:pt>
    <dgm:pt modelId="{C91D27BD-6D7C-47E6-9275-A9478122A548}" type="sibTrans" cxnId="{32B9F4EF-CCD9-46ED-B65C-BBD1BC82C070}">
      <dgm:prSet/>
      <dgm:spPr/>
      <dgm:t>
        <a:bodyPr/>
        <a:lstStyle/>
        <a:p>
          <a:endParaRPr lang="en-GB"/>
        </a:p>
      </dgm:t>
    </dgm:pt>
    <dgm:pt modelId="{5689FF19-DE1B-4135-B98E-4BBD11A3DFB8}">
      <dgm:prSet/>
      <dgm:spPr/>
      <dgm:t>
        <a:bodyPr/>
        <a:lstStyle/>
        <a:p>
          <a:endParaRPr lang="en-GB"/>
        </a:p>
      </dgm:t>
    </dgm:pt>
    <dgm:pt modelId="{3E032B4B-2A1E-4C9F-B987-5974C39DEE38}" type="parTrans" cxnId="{F7F6D424-C6F8-4B86-8A70-AD9639828579}">
      <dgm:prSet/>
      <dgm:spPr/>
      <dgm:t>
        <a:bodyPr/>
        <a:lstStyle/>
        <a:p>
          <a:endParaRPr lang="en-GB"/>
        </a:p>
      </dgm:t>
    </dgm:pt>
    <dgm:pt modelId="{52433F24-A8B7-4EBF-9336-DC730825AFC3}" type="sibTrans" cxnId="{F7F6D424-C6F8-4B86-8A70-AD9639828579}">
      <dgm:prSet/>
      <dgm:spPr/>
      <dgm:t>
        <a:bodyPr/>
        <a:lstStyle/>
        <a:p>
          <a:endParaRPr lang="en-GB"/>
        </a:p>
      </dgm:t>
    </dgm:pt>
    <dgm:pt modelId="{35C698F4-8102-471E-AD9B-8456892F4E16}" type="pres">
      <dgm:prSet presAssocID="{9768C4A7-9396-41F3-833A-DF943558574C}" presName="Name0" presStyleCnt="0">
        <dgm:presLayoutVars>
          <dgm:chMax/>
          <dgm:chPref/>
          <dgm:dir/>
        </dgm:presLayoutVars>
      </dgm:prSet>
      <dgm:spPr/>
    </dgm:pt>
    <dgm:pt modelId="{101361D3-C523-40E4-BA18-08BF724C0665}" type="pres">
      <dgm:prSet presAssocID="{725B6FCA-B866-4205-9C60-B0559A54C688}" presName="composite" presStyleCnt="0">
        <dgm:presLayoutVars>
          <dgm:chMax val="1"/>
          <dgm:chPref val="1"/>
        </dgm:presLayoutVars>
      </dgm:prSet>
      <dgm:spPr/>
    </dgm:pt>
    <dgm:pt modelId="{93705CE1-BA7E-470D-A07C-365BCBFB7F29}" type="pres">
      <dgm:prSet presAssocID="{725B6FCA-B866-4205-9C60-B0559A54C688}" presName="Accent" presStyleLbl="trAlignAcc1" presStyleIdx="0" presStyleCnt="4">
        <dgm:presLayoutVars>
          <dgm:chMax val="0"/>
          <dgm:chPref val="0"/>
        </dgm:presLayoutVars>
      </dgm:prSet>
      <dgm:spPr/>
    </dgm:pt>
    <dgm:pt modelId="{4A35A4B2-D065-45AA-8FC9-F3A8813AC3D2}" type="pres">
      <dgm:prSet presAssocID="{725B6FCA-B866-4205-9C60-B0559A54C688}" presName="Image" presStyleLbl="alignImgPlace1" presStyleIdx="0" presStyleCnt="4">
        <dgm:presLayoutVars>
          <dgm:chMax val="0"/>
          <dgm:chPref val="0"/>
        </dgm:presLayoutVars>
      </dgm:prSet>
      <dgm:spPr>
        <a:blipFill rotWithShape="1">
          <a:blip xmlns:r="http://schemas.openxmlformats.org/officeDocument/2006/relationships" r:embed="rId1"/>
          <a:srcRect/>
          <a:stretch>
            <a:fillRect l="-27000" r="-27000"/>
          </a:stretch>
        </a:blipFill>
      </dgm:spPr>
    </dgm:pt>
    <dgm:pt modelId="{6469DEBA-EFFA-4ABB-89D5-D4E7A96A985F}" type="pres">
      <dgm:prSet presAssocID="{725B6FCA-B866-4205-9C60-B0559A54C688}" presName="ChildComposite" presStyleCnt="0"/>
      <dgm:spPr/>
    </dgm:pt>
    <dgm:pt modelId="{36653436-96D0-488E-A8C1-532ED490B74A}" type="pres">
      <dgm:prSet presAssocID="{725B6FCA-B866-4205-9C60-B0559A54C688}" presName="Child" presStyleLbl="node1" presStyleIdx="0" presStyleCnt="3">
        <dgm:presLayoutVars>
          <dgm:chMax val="0"/>
          <dgm:chPref val="0"/>
          <dgm:bulletEnabled val="1"/>
        </dgm:presLayoutVars>
      </dgm:prSet>
      <dgm:spPr/>
    </dgm:pt>
    <dgm:pt modelId="{AF414BF0-87DE-4A9C-A767-8130746493FD}" type="pres">
      <dgm:prSet presAssocID="{725B6FCA-B866-4205-9C60-B0559A54C688}" presName="Parent" presStyleLbl="revTx" presStyleIdx="0" presStyleCnt="4">
        <dgm:presLayoutVars>
          <dgm:chMax val="1"/>
          <dgm:chPref val="0"/>
          <dgm:bulletEnabled val="1"/>
        </dgm:presLayoutVars>
      </dgm:prSet>
      <dgm:spPr/>
    </dgm:pt>
    <dgm:pt modelId="{5A0DE46A-9B81-4056-9633-37831B9C4114}" type="pres">
      <dgm:prSet presAssocID="{F89E1CB6-424C-4B18-8818-779DCE4FF394}" presName="sibTrans" presStyleCnt="0"/>
      <dgm:spPr/>
    </dgm:pt>
    <dgm:pt modelId="{9DFBE96A-7F3D-4985-BCF6-81D26160AC61}" type="pres">
      <dgm:prSet presAssocID="{D1CA6EE0-8568-4853-8718-7CCDCA5FAC28}" presName="composite" presStyleCnt="0">
        <dgm:presLayoutVars>
          <dgm:chMax val="1"/>
          <dgm:chPref val="1"/>
        </dgm:presLayoutVars>
      </dgm:prSet>
      <dgm:spPr/>
    </dgm:pt>
    <dgm:pt modelId="{C9405875-F6B3-4AD2-B2BE-254EABC880F1}" type="pres">
      <dgm:prSet presAssocID="{D1CA6EE0-8568-4853-8718-7CCDCA5FAC28}" presName="Accent" presStyleLbl="trAlignAcc1" presStyleIdx="1" presStyleCnt="4">
        <dgm:presLayoutVars>
          <dgm:chMax val="0"/>
          <dgm:chPref val="0"/>
        </dgm:presLayoutVars>
      </dgm:prSet>
      <dgm:spPr/>
    </dgm:pt>
    <dgm:pt modelId="{23E2D68A-418C-4FBF-B0BE-9F9FC72A3CB7}" type="pres">
      <dgm:prSet presAssocID="{D1CA6EE0-8568-4853-8718-7CCDCA5FAC28}" presName="Image" presStyleLbl="alignImgPlace1" presStyleIdx="1" presStyleCnt="4">
        <dgm:presLayoutVars>
          <dgm:chMax val="0"/>
          <dgm:chPref val="0"/>
        </dgm:presLayoutVars>
      </dgm:prSet>
      <dgm:spPr>
        <a:blipFill rotWithShape="1">
          <a:blip xmlns:r="http://schemas.openxmlformats.org/officeDocument/2006/relationships" r:embed="rId2"/>
          <a:srcRect/>
          <a:stretch>
            <a:fillRect t="-9000" b="-9000"/>
          </a:stretch>
        </a:blipFill>
      </dgm:spPr>
    </dgm:pt>
    <dgm:pt modelId="{6FC05722-9CE6-4F4D-920A-B5AC5E27D908}" type="pres">
      <dgm:prSet presAssocID="{D1CA6EE0-8568-4853-8718-7CCDCA5FAC28}" presName="ChildComposite" presStyleCnt="0"/>
      <dgm:spPr/>
    </dgm:pt>
    <dgm:pt modelId="{F6E296A6-034E-4F46-9DFB-01AB614FA318}" type="pres">
      <dgm:prSet presAssocID="{D1CA6EE0-8568-4853-8718-7CCDCA5FAC28}" presName="Child" presStyleLbl="node1" presStyleIdx="1" presStyleCnt="3">
        <dgm:presLayoutVars>
          <dgm:chMax val="0"/>
          <dgm:chPref val="0"/>
          <dgm:bulletEnabled val="1"/>
        </dgm:presLayoutVars>
      </dgm:prSet>
      <dgm:spPr/>
    </dgm:pt>
    <dgm:pt modelId="{786CE0C7-B1F6-4EB2-AC1C-2265EA297884}" type="pres">
      <dgm:prSet presAssocID="{D1CA6EE0-8568-4853-8718-7CCDCA5FAC28}" presName="Parent" presStyleLbl="revTx" presStyleIdx="1" presStyleCnt="4">
        <dgm:presLayoutVars>
          <dgm:chMax val="1"/>
          <dgm:chPref val="0"/>
          <dgm:bulletEnabled val="1"/>
        </dgm:presLayoutVars>
      </dgm:prSet>
      <dgm:spPr/>
    </dgm:pt>
    <dgm:pt modelId="{C0377068-4FDB-4981-B407-085BDE1669FA}" type="pres">
      <dgm:prSet presAssocID="{4E2C9736-1E60-47A2-80F5-5DB7E93720D8}" presName="sibTrans" presStyleCnt="0"/>
      <dgm:spPr/>
    </dgm:pt>
    <dgm:pt modelId="{9313470B-F47F-4E62-B669-EF1D2D6FA336}" type="pres">
      <dgm:prSet presAssocID="{8B73DC00-660C-4AFF-80D7-F2A7CDF1C12F}" presName="composite" presStyleCnt="0">
        <dgm:presLayoutVars>
          <dgm:chMax val="1"/>
          <dgm:chPref val="1"/>
        </dgm:presLayoutVars>
      </dgm:prSet>
      <dgm:spPr/>
    </dgm:pt>
    <dgm:pt modelId="{DCEC498B-1572-4C35-B7FF-D54D61EF1D73}" type="pres">
      <dgm:prSet presAssocID="{8B73DC00-660C-4AFF-80D7-F2A7CDF1C12F}" presName="Accent" presStyleLbl="trAlignAcc1" presStyleIdx="2" presStyleCnt="4">
        <dgm:presLayoutVars>
          <dgm:chMax val="0"/>
          <dgm:chPref val="0"/>
        </dgm:presLayoutVars>
      </dgm:prSet>
      <dgm:spPr/>
    </dgm:pt>
    <dgm:pt modelId="{A45EAFD7-8F43-4D80-B6A4-8540EEC82A81}" type="pres">
      <dgm:prSet presAssocID="{8B73DC00-660C-4AFF-80D7-F2A7CDF1C12F}" presName="Image" presStyleLbl="alignImgPlace1" presStyleIdx="2" presStyleCnt="4">
        <dgm:presLayoutVars>
          <dgm:chMax val="0"/>
          <dgm:chPref val="0"/>
        </dgm:presLayoutVars>
      </dgm:prSet>
      <dgm:spPr>
        <a:blipFill rotWithShape="1">
          <a:blip xmlns:r="http://schemas.openxmlformats.org/officeDocument/2006/relationships" r:embed="rId3"/>
          <a:srcRect/>
          <a:stretch>
            <a:fillRect t="-9000" b="-9000"/>
          </a:stretch>
        </a:blipFill>
      </dgm:spPr>
    </dgm:pt>
    <dgm:pt modelId="{67206C33-9C61-4494-9CA9-AA54AE5B4132}" type="pres">
      <dgm:prSet presAssocID="{8B73DC00-660C-4AFF-80D7-F2A7CDF1C12F}" presName="ChildComposite" presStyleCnt="0"/>
      <dgm:spPr/>
    </dgm:pt>
    <dgm:pt modelId="{FE974761-07EE-4103-91C1-7665699FBC07}" type="pres">
      <dgm:prSet presAssocID="{8B73DC00-660C-4AFF-80D7-F2A7CDF1C12F}" presName="Child" presStyleLbl="node1" presStyleIdx="2" presStyleCnt="3">
        <dgm:presLayoutVars>
          <dgm:chMax val="0"/>
          <dgm:chPref val="0"/>
          <dgm:bulletEnabled val="1"/>
        </dgm:presLayoutVars>
      </dgm:prSet>
      <dgm:spPr/>
    </dgm:pt>
    <dgm:pt modelId="{9CA77604-7B8B-411E-AB1B-E3D35D6530C0}" type="pres">
      <dgm:prSet presAssocID="{8B73DC00-660C-4AFF-80D7-F2A7CDF1C12F}" presName="Parent" presStyleLbl="revTx" presStyleIdx="2" presStyleCnt="4">
        <dgm:presLayoutVars>
          <dgm:chMax val="1"/>
          <dgm:chPref val="0"/>
          <dgm:bulletEnabled val="1"/>
        </dgm:presLayoutVars>
      </dgm:prSet>
      <dgm:spPr/>
    </dgm:pt>
    <dgm:pt modelId="{C4CFB013-7E47-429D-A73F-11862A68A4FF}" type="pres">
      <dgm:prSet presAssocID="{3F7BEF72-4C11-442B-9C19-9C80C12837F3}" presName="sibTrans" presStyleCnt="0"/>
      <dgm:spPr/>
    </dgm:pt>
    <dgm:pt modelId="{E9197045-7D14-463D-BA8D-E17576637E40}" type="pres">
      <dgm:prSet presAssocID="{5689FF19-DE1B-4135-B98E-4BBD11A3DFB8}" presName="composite" presStyleCnt="0">
        <dgm:presLayoutVars>
          <dgm:chMax val="1"/>
          <dgm:chPref val="1"/>
        </dgm:presLayoutVars>
      </dgm:prSet>
      <dgm:spPr/>
    </dgm:pt>
    <dgm:pt modelId="{CE2DA7F4-339F-4127-96E4-4AE12CCE00EF}" type="pres">
      <dgm:prSet presAssocID="{5689FF19-DE1B-4135-B98E-4BBD11A3DFB8}" presName="Accent" presStyleLbl="trAlignAcc1" presStyleIdx="3" presStyleCnt="4" custLinFactNeighborX="370" custLinFactNeighborY="-1418">
        <dgm:presLayoutVars>
          <dgm:chMax val="0"/>
          <dgm:chPref val="0"/>
        </dgm:presLayoutVars>
      </dgm:prSet>
      <dgm:spPr/>
    </dgm:pt>
    <dgm:pt modelId="{09140E06-51B6-46B6-A1C7-5E10402744FE}" type="pres">
      <dgm:prSet presAssocID="{5689FF19-DE1B-4135-B98E-4BBD11A3DFB8}" presName="Image" presStyleLbl="alignImgPlace1" presStyleIdx="3" presStyleCnt="4">
        <dgm:presLayoutVars>
          <dgm:chMax val="0"/>
          <dgm:chPref val="0"/>
        </dgm:presLayoutVars>
      </dgm:prSet>
      <dgm:spPr>
        <a:blipFill rotWithShape="1">
          <a:blip xmlns:r="http://schemas.openxmlformats.org/officeDocument/2006/relationships" r:embed="rId4"/>
          <a:srcRect/>
          <a:stretch>
            <a:fillRect t="-9000" b="-9000"/>
          </a:stretch>
        </a:blipFill>
      </dgm:spPr>
    </dgm:pt>
    <dgm:pt modelId="{94DBE7CA-9388-4DBB-9B7E-5C43D5639BC9}" type="pres">
      <dgm:prSet presAssocID="{5689FF19-DE1B-4135-B98E-4BBD11A3DFB8}" presName="ChildComposite" presStyleCnt="0"/>
      <dgm:spPr/>
    </dgm:pt>
    <dgm:pt modelId="{59F7FA16-0C0B-4E6B-97A1-33A5F70B539D}" type="pres">
      <dgm:prSet presAssocID="{5689FF19-DE1B-4135-B98E-4BBD11A3DFB8}" presName="Child" presStyleLbl="node1" presStyleIdx="2" presStyleCnt="3">
        <dgm:presLayoutVars>
          <dgm:chMax val="0"/>
          <dgm:chPref val="0"/>
          <dgm:bulletEnabled val="1"/>
        </dgm:presLayoutVars>
      </dgm:prSet>
      <dgm:spPr/>
    </dgm:pt>
    <dgm:pt modelId="{F969B8FB-B05A-4D34-8B6E-44CB4942494B}" type="pres">
      <dgm:prSet presAssocID="{5689FF19-DE1B-4135-B98E-4BBD11A3DFB8}" presName="Parent" presStyleLbl="revTx" presStyleIdx="3" presStyleCnt="4">
        <dgm:presLayoutVars>
          <dgm:chMax val="1"/>
          <dgm:chPref val="0"/>
          <dgm:bulletEnabled val="1"/>
        </dgm:presLayoutVars>
      </dgm:prSet>
      <dgm:spPr/>
    </dgm:pt>
  </dgm:ptLst>
  <dgm:cxnLst>
    <dgm:cxn modelId="{3EC82100-6357-4252-94EA-136D8536F79B}" srcId="{9768C4A7-9396-41F3-833A-DF943558574C}" destId="{D1CA6EE0-8568-4853-8718-7CCDCA5FAC28}" srcOrd="1" destOrd="0" parTransId="{17E94097-95C1-4C3F-9A43-57151AC1CA17}" sibTransId="{4E2C9736-1E60-47A2-80F5-5DB7E93720D8}"/>
    <dgm:cxn modelId="{F5B2E60A-FEAC-4591-8DC9-DD192F970736}" srcId="{725B6FCA-B866-4205-9C60-B0559A54C688}" destId="{64C83D43-8A67-485B-9FCD-3F153CCBFC05}" srcOrd="0" destOrd="0" parTransId="{5589AEE5-B998-4CE3-8E41-380A71A7D86C}" sibTransId="{7FC4B475-1870-48AA-92DB-E5E492A3DE1E}"/>
    <dgm:cxn modelId="{ADADE20B-7C58-48B8-9017-A124B0CD3CEB}" type="presOf" srcId="{D1CA6EE0-8568-4853-8718-7CCDCA5FAC28}" destId="{786CE0C7-B1F6-4EB2-AC1C-2265EA297884}" srcOrd="0" destOrd="0" presId="urn:microsoft.com/office/officeart/2008/layout/CaptionedPictures"/>
    <dgm:cxn modelId="{3C85A421-BF7A-4622-AB14-8D36C03C9EBB}" srcId="{D1CA6EE0-8568-4853-8718-7CCDCA5FAC28}" destId="{EE3F2A84-0E92-4689-BE82-E4245EB2FD48}" srcOrd="0" destOrd="0" parTransId="{066DBF21-F89B-4D61-9649-19597EBEFC0D}" sibTransId="{6F15CAA8-DED1-4EDF-8D2B-3673BDEFF7A9}"/>
    <dgm:cxn modelId="{A9C1C921-357A-4F66-8B40-7DD81EC5DFF0}" type="presOf" srcId="{8B73DC00-660C-4AFF-80D7-F2A7CDF1C12F}" destId="{9CA77604-7B8B-411E-AB1B-E3D35D6530C0}" srcOrd="0" destOrd="0" presId="urn:microsoft.com/office/officeart/2008/layout/CaptionedPictures"/>
    <dgm:cxn modelId="{F7F6D424-C6F8-4B86-8A70-AD9639828579}" srcId="{9768C4A7-9396-41F3-833A-DF943558574C}" destId="{5689FF19-DE1B-4135-B98E-4BBD11A3DFB8}" srcOrd="3" destOrd="0" parTransId="{3E032B4B-2A1E-4C9F-B987-5974C39DEE38}" sibTransId="{52433F24-A8B7-4EBF-9336-DC730825AFC3}"/>
    <dgm:cxn modelId="{47847237-122A-4D40-A22E-3B91CF271985}" srcId="{9768C4A7-9396-41F3-833A-DF943558574C}" destId="{725B6FCA-B866-4205-9C60-B0559A54C688}" srcOrd="0" destOrd="0" parTransId="{4DACE1D7-E467-45BF-A06D-E9EBADB16FFD}" sibTransId="{F89E1CB6-424C-4B18-8818-779DCE4FF394}"/>
    <dgm:cxn modelId="{B3FBF53F-487F-4DD8-8849-2A6C88924C71}" type="presOf" srcId="{64C83D43-8A67-485B-9FCD-3F153CCBFC05}" destId="{36653436-96D0-488E-A8C1-532ED490B74A}" srcOrd="0" destOrd="0" presId="urn:microsoft.com/office/officeart/2008/layout/CaptionedPictures"/>
    <dgm:cxn modelId="{983AED43-8E06-4C59-AD94-ABE5DF7CA7CB}" type="presOf" srcId="{5689FF19-DE1B-4135-B98E-4BBD11A3DFB8}" destId="{F969B8FB-B05A-4D34-8B6E-44CB4942494B}" srcOrd="0" destOrd="0" presId="urn:microsoft.com/office/officeart/2008/layout/CaptionedPictures"/>
    <dgm:cxn modelId="{5671747E-D39F-4D5A-A36B-BCEA123DE91D}" type="presOf" srcId="{EE3F2A84-0E92-4689-BE82-E4245EB2FD48}" destId="{F6E296A6-034E-4F46-9DFB-01AB614FA318}" srcOrd="0" destOrd="0" presId="urn:microsoft.com/office/officeart/2008/layout/CaptionedPictures"/>
    <dgm:cxn modelId="{CD8468AD-CC4B-44AC-8CC0-14ADFA319FAE}" srcId="{9768C4A7-9396-41F3-833A-DF943558574C}" destId="{8B73DC00-660C-4AFF-80D7-F2A7CDF1C12F}" srcOrd="2" destOrd="0" parTransId="{BD3339EB-1EF1-4834-A83B-F584A39078C2}" sibTransId="{3F7BEF72-4C11-442B-9C19-9C80C12837F3}"/>
    <dgm:cxn modelId="{7410E3C5-9631-402F-9F57-B865D371F2A0}" type="presOf" srcId="{9768C4A7-9396-41F3-833A-DF943558574C}" destId="{35C698F4-8102-471E-AD9B-8456892F4E16}" srcOrd="0" destOrd="0" presId="urn:microsoft.com/office/officeart/2008/layout/CaptionedPictures"/>
    <dgm:cxn modelId="{21E4F6DB-24E2-460F-A869-3DBFCADF28A1}" type="presOf" srcId="{725B6FCA-B866-4205-9C60-B0559A54C688}" destId="{AF414BF0-87DE-4A9C-A767-8130746493FD}" srcOrd="0" destOrd="0" presId="urn:microsoft.com/office/officeart/2008/layout/CaptionedPictures"/>
    <dgm:cxn modelId="{32B9F4EF-CCD9-46ED-B65C-BBD1BC82C070}" srcId="{8B73DC00-660C-4AFF-80D7-F2A7CDF1C12F}" destId="{0D35EFD8-B751-4B9F-9854-A4EF9B2EBB91}" srcOrd="0" destOrd="0" parTransId="{3F82FABA-85C0-496B-A213-5F25D4745C3E}" sibTransId="{C91D27BD-6D7C-47E6-9275-A9478122A548}"/>
    <dgm:cxn modelId="{1860DFFA-FB23-48FA-A159-58D274CF295A}" type="presOf" srcId="{0D35EFD8-B751-4B9F-9854-A4EF9B2EBB91}" destId="{FE974761-07EE-4103-91C1-7665699FBC07}" srcOrd="0" destOrd="0" presId="urn:microsoft.com/office/officeart/2008/layout/CaptionedPictures"/>
    <dgm:cxn modelId="{BDDD6D8A-D35C-4AE6-89E6-96EB38C7A1A9}" type="presParOf" srcId="{35C698F4-8102-471E-AD9B-8456892F4E16}" destId="{101361D3-C523-40E4-BA18-08BF724C0665}" srcOrd="0" destOrd="0" presId="urn:microsoft.com/office/officeart/2008/layout/CaptionedPictures"/>
    <dgm:cxn modelId="{6C954C4D-C01D-40BA-B027-4F200A52BB52}" type="presParOf" srcId="{101361D3-C523-40E4-BA18-08BF724C0665}" destId="{93705CE1-BA7E-470D-A07C-365BCBFB7F29}" srcOrd="0" destOrd="0" presId="urn:microsoft.com/office/officeart/2008/layout/CaptionedPictures"/>
    <dgm:cxn modelId="{ECAAC403-2871-43E4-B893-B8D86F3FE151}" type="presParOf" srcId="{101361D3-C523-40E4-BA18-08BF724C0665}" destId="{4A35A4B2-D065-45AA-8FC9-F3A8813AC3D2}" srcOrd="1" destOrd="0" presId="urn:microsoft.com/office/officeart/2008/layout/CaptionedPictures"/>
    <dgm:cxn modelId="{43374D6B-5599-4944-9C32-4B70791B8C62}" type="presParOf" srcId="{101361D3-C523-40E4-BA18-08BF724C0665}" destId="{6469DEBA-EFFA-4ABB-89D5-D4E7A96A985F}" srcOrd="2" destOrd="0" presId="urn:microsoft.com/office/officeart/2008/layout/CaptionedPictures"/>
    <dgm:cxn modelId="{8C72F5B2-7339-4593-8256-295F34C49D5A}" type="presParOf" srcId="{6469DEBA-EFFA-4ABB-89D5-D4E7A96A985F}" destId="{36653436-96D0-488E-A8C1-532ED490B74A}" srcOrd="0" destOrd="0" presId="urn:microsoft.com/office/officeart/2008/layout/CaptionedPictures"/>
    <dgm:cxn modelId="{8586A9DA-2267-415C-9741-B42197CFD9D9}" type="presParOf" srcId="{6469DEBA-EFFA-4ABB-89D5-D4E7A96A985F}" destId="{AF414BF0-87DE-4A9C-A767-8130746493FD}" srcOrd="1" destOrd="0" presId="urn:microsoft.com/office/officeart/2008/layout/CaptionedPictures"/>
    <dgm:cxn modelId="{5ADFBA76-8AF3-4F8B-AEB4-9825E59AC401}" type="presParOf" srcId="{35C698F4-8102-471E-AD9B-8456892F4E16}" destId="{5A0DE46A-9B81-4056-9633-37831B9C4114}" srcOrd="1" destOrd="0" presId="urn:microsoft.com/office/officeart/2008/layout/CaptionedPictures"/>
    <dgm:cxn modelId="{9602B999-ED39-4529-BA73-250D1AC8F9CF}" type="presParOf" srcId="{35C698F4-8102-471E-AD9B-8456892F4E16}" destId="{9DFBE96A-7F3D-4985-BCF6-81D26160AC61}" srcOrd="2" destOrd="0" presId="urn:microsoft.com/office/officeart/2008/layout/CaptionedPictures"/>
    <dgm:cxn modelId="{BBD13118-0055-41E5-91AF-1E350D79ADF5}" type="presParOf" srcId="{9DFBE96A-7F3D-4985-BCF6-81D26160AC61}" destId="{C9405875-F6B3-4AD2-B2BE-254EABC880F1}" srcOrd="0" destOrd="0" presId="urn:microsoft.com/office/officeart/2008/layout/CaptionedPictures"/>
    <dgm:cxn modelId="{18E5105E-195E-4C9F-82EB-AA56FB47A6B4}" type="presParOf" srcId="{9DFBE96A-7F3D-4985-BCF6-81D26160AC61}" destId="{23E2D68A-418C-4FBF-B0BE-9F9FC72A3CB7}" srcOrd="1" destOrd="0" presId="urn:microsoft.com/office/officeart/2008/layout/CaptionedPictures"/>
    <dgm:cxn modelId="{2BD8D2F3-CF0D-47F6-B88C-F571AA917318}" type="presParOf" srcId="{9DFBE96A-7F3D-4985-BCF6-81D26160AC61}" destId="{6FC05722-9CE6-4F4D-920A-B5AC5E27D908}" srcOrd="2" destOrd="0" presId="urn:microsoft.com/office/officeart/2008/layout/CaptionedPictures"/>
    <dgm:cxn modelId="{267E3708-BE8D-49A5-A7CA-46CB4E42C189}" type="presParOf" srcId="{6FC05722-9CE6-4F4D-920A-B5AC5E27D908}" destId="{F6E296A6-034E-4F46-9DFB-01AB614FA318}" srcOrd="0" destOrd="0" presId="urn:microsoft.com/office/officeart/2008/layout/CaptionedPictures"/>
    <dgm:cxn modelId="{29FBEF95-B0D1-4CD1-A62B-132B827D181D}" type="presParOf" srcId="{6FC05722-9CE6-4F4D-920A-B5AC5E27D908}" destId="{786CE0C7-B1F6-4EB2-AC1C-2265EA297884}" srcOrd="1" destOrd="0" presId="urn:microsoft.com/office/officeart/2008/layout/CaptionedPictures"/>
    <dgm:cxn modelId="{E18A3525-A3B1-4E2F-993E-7E63340059F5}" type="presParOf" srcId="{35C698F4-8102-471E-AD9B-8456892F4E16}" destId="{C0377068-4FDB-4981-B407-085BDE1669FA}" srcOrd="3" destOrd="0" presId="urn:microsoft.com/office/officeart/2008/layout/CaptionedPictures"/>
    <dgm:cxn modelId="{DB1C65AE-BBFE-4EDA-A69B-1F60AD86ACEF}" type="presParOf" srcId="{35C698F4-8102-471E-AD9B-8456892F4E16}" destId="{9313470B-F47F-4E62-B669-EF1D2D6FA336}" srcOrd="4" destOrd="0" presId="urn:microsoft.com/office/officeart/2008/layout/CaptionedPictures"/>
    <dgm:cxn modelId="{4A88D177-7065-41AF-B50B-AEFE28C41C60}" type="presParOf" srcId="{9313470B-F47F-4E62-B669-EF1D2D6FA336}" destId="{DCEC498B-1572-4C35-B7FF-D54D61EF1D73}" srcOrd="0" destOrd="0" presId="urn:microsoft.com/office/officeart/2008/layout/CaptionedPictures"/>
    <dgm:cxn modelId="{CB46B153-E313-4304-B429-F422549BA26E}" type="presParOf" srcId="{9313470B-F47F-4E62-B669-EF1D2D6FA336}" destId="{A45EAFD7-8F43-4D80-B6A4-8540EEC82A81}" srcOrd="1" destOrd="0" presId="urn:microsoft.com/office/officeart/2008/layout/CaptionedPictures"/>
    <dgm:cxn modelId="{4E130BDB-8251-43C9-9DDE-F35C9D29608D}" type="presParOf" srcId="{9313470B-F47F-4E62-B669-EF1D2D6FA336}" destId="{67206C33-9C61-4494-9CA9-AA54AE5B4132}" srcOrd="2" destOrd="0" presId="urn:microsoft.com/office/officeart/2008/layout/CaptionedPictures"/>
    <dgm:cxn modelId="{8E381B81-577F-4C00-8D5A-F276F0928515}" type="presParOf" srcId="{67206C33-9C61-4494-9CA9-AA54AE5B4132}" destId="{FE974761-07EE-4103-91C1-7665699FBC07}" srcOrd="0" destOrd="0" presId="urn:microsoft.com/office/officeart/2008/layout/CaptionedPictures"/>
    <dgm:cxn modelId="{59B96C8C-3696-405F-931F-D38C88C23878}" type="presParOf" srcId="{67206C33-9C61-4494-9CA9-AA54AE5B4132}" destId="{9CA77604-7B8B-411E-AB1B-E3D35D6530C0}" srcOrd="1" destOrd="0" presId="urn:microsoft.com/office/officeart/2008/layout/CaptionedPictures"/>
    <dgm:cxn modelId="{808697CD-7F7D-42D3-BBD5-482BEA5A1C4D}" type="presParOf" srcId="{35C698F4-8102-471E-AD9B-8456892F4E16}" destId="{C4CFB013-7E47-429D-A73F-11862A68A4FF}" srcOrd="5" destOrd="0" presId="urn:microsoft.com/office/officeart/2008/layout/CaptionedPictures"/>
    <dgm:cxn modelId="{CB71F50C-1008-4AC6-848E-68A7C2052952}" type="presParOf" srcId="{35C698F4-8102-471E-AD9B-8456892F4E16}" destId="{E9197045-7D14-463D-BA8D-E17576637E40}" srcOrd="6" destOrd="0" presId="urn:microsoft.com/office/officeart/2008/layout/CaptionedPictures"/>
    <dgm:cxn modelId="{9C3CC516-FA47-4DEE-9DEE-0E8C51D78AD7}" type="presParOf" srcId="{E9197045-7D14-463D-BA8D-E17576637E40}" destId="{CE2DA7F4-339F-4127-96E4-4AE12CCE00EF}" srcOrd="0" destOrd="0" presId="urn:microsoft.com/office/officeart/2008/layout/CaptionedPictures"/>
    <dgm:cxn modelId="{E1B6CAD9-C5E1-40FD-9FF8-C075D93A9DBB}" type="presParOf" srcId="{E9197045-7D14-463D-BA8D-E17576637E40}" destId="{09140E06-51B6-46B6-A1C7-5E10402744FE}" srcOrd="1" destOrd="0" presId="urn:microsoft.com/office/officeart/2008/layout/CaptionedPictures"/>
    <dgm:cxn modelId="{219571D0-8AA0-47F3-96AF-2A38C02984BF}" type="presParOf" srcId="{E9197045-7D14-463D-BA8D-E17576637E40}" destId="{94DBE7CA-9388-4DBB-9B7E-5C43D5639BC9}" srcOrd="2" destOrd="0" presId="urn:microsoft.com/office/officeart/2008/layout/CaptionedPictures"/>
    <dgm:cxn modelId="{D3EF8DC9-5D63-4EDB-B797-E3F32C105275}" type="presParOf" srcId="{94DBE7CA-9388-4DBB-9B7E-5C43D5639BC9}" destId="{59F7FA16-0C0B-4E6B-97A1-33A5F70B539D}" srcOrd="0" destOrd="0" presId="urn:microsoft.com/office/officeart/2008/layout/CaptionedPictures"/>
    <dgm:cxn modelId="{150A09FB-921F-4EC3-AC65-8F7515306437}" type="presParOf" srcId="{94DBE7CA-9388-4DBB-9B7E-5C43D5639BC9}" destId="{F969B8FB-B05A-4D34-8B6E-44CB4942494B}"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8E22932-083E-4016-9B61-A7901B49E92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84A6F50-F4A3-46A0-9BB2-A7962A6B6496}">
      <dgm:prSet/>
      <dgm:spPr/>
      <dgm:t>
        <a:bodyPr/>
        <a:lstStyle/>
        <a:p>
          <a:r>
            <a:rPr lang="en-GB" dirty="0">
              <a:latin typeface="Arial" panose="020B0604020202020204" pitchFamily="34" charset="0"/>
              <a:cs typeface="Arial" panose="020B0604020202020204" pitchFamily="34" charset="0"/>
            </a:rPr>
            <a:t>Certain antidepressants</a:t>
          </a:r>
          <a:endParaRPr lang="en-US" dirty="0">
            <a:latin typeface="Arial" panose="020B0604020202020204" pitchFamily="34" charset="0"/>
            <a:cs typeface="Arial" panose="020B0604020202020204" pitchFamily="34" charset="0"/>
          </a:endParaRPr>
        </a:p>
      </dgm:t>
    </dgm:pt>
    <dgm:pt modelId="{9BF3C6CA-00ED-48BA-872F-5FDE814F4341}" type="parTrans" cxnId="{CD772AE4-6C06-4713-85FA-6B324DF8ED74}">
      <dgm:prSet/>
      <dgm:spPr/>
      <dgm:t>
        <a:bodyPr/>
        <a:lstStyle/>
        <a:p>
          <a:endParaRPr lang="en-US"/>
        </a:p>
      </dgm:t>
    </dgm:pt>
    <dgm:pt modelId="{B82FFD6A-230E-4B97-9E1E-9E93B798252B}" type="sibTrans" cxnId="{CD772AE4-6C06-4713-85FA-6B324DF8ED74}">
      <dgm:prSet/>
      <dgm:spPr/>
      <dgm:t>
        <a:bodyPr/>
        <a:lstStyle/>
        <a:p>
          <a:endParaRPr lang="en-US"/>
        </a:p>
      </dgm:t>
    </dgm:pt>
    <dgm:pt modelId="{12C0D6DF-F936-4AF3-97B9-07DFC5166BB1}">
      <dgm:prSet/>
      <dgm:spPr/>
      <dgm:t>
        <a:bodyPr/>
        <a:lstStyle/>
        <a:p>
          <a:r>
            <a:rPr lang="en-GB" dirty="0">
              <a:latin typeface="Arial" panose="020B0604020202020204" pitchFamily="34" charset="0"/>
              <a:cs typeface="Arial" panose="020B0604020202020204" pitchFamily="34" charset="0"/>
            </a:rPr>
            <a:t>Clonidine</a:t>
          </a:r>
          <a:endParaRPr lang="en-US" dirty="0">
            <a:latin typeface="Arial" panose="020B0604020202020204" pitchFamily="34" charset="0"/>
            <a:cs typeface="Arial" panose="020B0604020202020204" pitchFamily="34" charset="0"/>
          </a:endParaRPr>
        </a:p>
      </dgm:t>
    </dgm:pt>
    <dgm:pt modelId="{F3CD28B2-3A89-48A4-B089-38F411E914D7}" type="parTrans" cxnId="{FA869006-7646-403E-9154-6BA00F8E50C4}">
      <dgm:prSet/>
      <dgm:spPr/>
      <dgm:t>
        <a:bodyPr/>
        <a:lstStyle/>
        <a:p>
          <a:endParaRPr lang="en-US"/>
        </a:p>
      </dgm:t>
    </dgm:pt>
    <dgm:pt modelId="{BB2227D9-1285-41A8-9C4D-E33D56377FB4}" type="sibTrans" cxnId="{FA869006-7646-403E-9154-6BA00F8E50C4}">
      <dgm:prSet/>
      <dgm:spPr/>
      <dgm:t>
        <a:bodyPr/>
        <a:lstStyle/>
        <a:p>
          <a:endParaRPr lang="en-US"/>
        </a:p>
      </dgm:t>
    </dgm:pt>
    <dgm:pt modelId="{B19B3575-72D1-408D-94B4-03ABA4C463FA}">
      <dgm:prSet/>
      <dgm:spPr/>
      <dgm:t>
        <a:bodyPr/>
        <a:lstStyle/>
        <a:p>
          <a:r>
            <a:rPr lang="en-GB" dirty="0">
              <a:latin typeface="Arial" panose="020B0604020202020204" pitchFamily="34" charset="0"/>
              <a:cs typeface="Arial" panose="020B0604020202020204" pitchFamily="34" charset="0"/>
            </a:rPr>
            <a:t>Gabapentin (off-label) </a:t>
          </a:r>
          <a:endParaRPr lang="en-US" dirty="0">
            <a:latin typeface="Arial" panose="020B0604020202020204" pitchFamily="34" charset="0"/>
            <a:cs typeface="Arial" panose="020B0604020202020204" pitchFamily="34" charset="0"/>
          </a:endParaRPr>
        </a:p>
      </dgm:t>
    </dgm:pt>
    <dgm:pt modelId="{E978CCEC-7D8C-434E-A746-0F478241C973}" type="parTrans" cxnId="{7CFBFC4A-E0E3-4030-A766-DD03249968C8}">
      <dgm:prSet/>
      <dgm:spPr/>
      <dgm:t>
        <a:bodyPr/>
        <a:lstStyle/>
        <a:p>
          <a:endParaRPr lang="en-US"/>
        </a:p>
      </dgm:t>
    </dgm:pt>
    <dgm:pt modelId="{381B42A8-8612-4D3C-BCB4-45BD8BE6D344}" type="sibTrans" cxnId="{7CFBFC4A-E0E3-4030-A766-DD03249968C8}">
      <dgm:prSet/>
      <dgm:spPr/>
      <dgm:t>
        <a:bodyPr/>
        <a:lstStyle/>
        <a:p>
          <a:endParaRPr lang="en-US"/>
        </a:p>
      </dgm:t>
    </dgm:pt>
    <dgm:pt modelId="{39473BB9-289F-4C8C-93D9-AFA965CB9350}">
      <dgm:prSet/>
      <dgm:spPr/>
      <dgm:t>
        <a:bodyPr/>
        <a:lstStyle/>
        <a:p>
          <a:r>
            <a:rPr lang="en-GB" dirty="0">
              <a:latin typeface="Arial" panose="020B0604020202020204" pitchFamily="34" charset="0"/>
              <a:cs typeface="Arial" panose="020B0604020202020204" pitchFamily="34" charset="0"/>
            </a:rPr>
            <a:t>Isoflavones (soy) and black cohosh </a:t>
          </a:r>
          <a:endParaRPr lang="en-US" dirty="0">
            <a:latin typeface="Arial" panose="020B0604020202020204" pitchFamily="34" charset="0"/>
            <a:cs typeface="Arial" panose="020B0604020202020204" pitchFamily="34" charset="0"/>
          </a:endParaRPr>
        </a:p>
      </dgm:t>
    </dgm:pt>
    <dgm:pt modelId="{B207EC59-DE33-44FF-858B-B8922B957CFA}" type="parTrans" cxnId="{4829D7E4-E82D-4C27-BF71-321BBB053016}">
      <dgm:prSet/>
      <dgm:spPr/>
      <dgm:t>
        <a:bodyPr/>
        <a:lstStyle/>
        <a:p>
          <a:endParaRPr lang="en-US"/>
        </a:p>
      </dgm:t>
    </dgm:pt>
    <dgm:pt modelId="{5BE3BD97-D9BC-43EA-ACA9-5AAD5DBC4714}" type="sibTrans" cxnId="{4829D7E4-E82D-4C27-BF71-321BBB053016}">
      <dgm:prSet/>
      <dgm:spPr/>
      <dgm:t>
        <a:bodyPr/>
        <a:lstStyle/>
        <a:p>
          <a:endParaRPr lang="en-US"/>
        </a:p>
      </dgm:t>
    </dgm:pt>
    <dgm:pt modelId="{7E24E019-60B6-4374-8693-E65C16699F52}">
      <dgm:prSet/>
      <dgm:spPr/>
      <dgm:t>
        <a:bodyPr/>
        <a:lstStyle/>
        <a:p>
          <a:r>
            <a:rPr lang="en-GB">
              <a:latin typeface="Arial" panose="020B0604020202020204" pitchFamily="34" charset="0"/>
              <a:cs typeface="Arial" panose="020B0604020202020204" pitchFamily="34" charset="0"/>
            </a:rPr>
            <a:t>CBT for low mood and anxiety </a:t>
          </a:r>
          <a:endParaRPr lang="en-US">
            <a:latin typeface="Arial" panose="020B0604020202020204" pitchFamily="34" charset="0"/>
            <a:cs typeface="Arial" panose="020B0604020202020204" pitchFamily="34" charset="0"/>
          </a:endParaRPr>
        </a:p>
      </dgm:t>
    </dgm:pt>
    <dgm:pt modelId="{BC75FFD8-A5E1-4DFB-99AC-80D34A440248}" type="sibTrans" cxnId="{D6939EF0-8B60-4DBC-80E9-D58DE4A34029}">
      <dgm:prSet/>
      <dgm:spPr/>
      <dgm:t>
        <a:bodyPr/>
        <a:lstStyle/>
        <a:p>
          <a:endParaRPr lang="en-US"/>
        </a:p>
      </dgm:t>
    </dgm:pt>
    <dgm:pt modelId="{2F38A13F-8BA1-437A-9718-AA468B77C54D}" type="parTrans" cxnId="{D6939EF0-8B60-4DBC-80E9-D58DE4A34029}">
      <dgm:prSet/>
      <dgm:spPr/>
      <dgm:t>
        <a:bodyPr/>
        <a:lstStyle/>
        <a:p>
          <a:endParaRPr lang="en-US"/>
        </a:p>
      </dgm:t>
    </dgm:pt>
    <dgm:pt modelId="{66B733E9-9CAE-4DEA-8E6A-3A550D871A85}" type="pres">
      <dgm:prSet presAssocID="{A8E22932-083E-4016-9B61-A7901B49E924}" presName="diagram" presStyleCnt="0">
        <dgm:presLayoutVars>
          <dgm:dir/>
          <dgm:resizeHandles val="exact"/>
        </dgm:presLayoutVars>
      </dgm:prSet>
      <dgm:spPr/>
    </dgm:pt>
    <dgm:pt modelId="{940CD1F4-1D1F-410B-BDEE-6AC569276FC9}" type="pres">
      <dgm:prSet presAssocID="{7E24E019-60B6-4374-8693-E65C16699F52}" presName="node" presStyleLbl="node1" presStyleIdx="0" presStyleCnt="5">
        <dgm:presLayoutVars>
          <dgm:bulletEnabled val="1"/>
        </dgm:presLayoutVars>
      </dgm:prSet>
      <dgm:spPr/>
    </dgm:pt>
    <dgm:pt modelId="{C2F7D651-A692-4653-8795-E1857D0BE593}" type="pres">
      <dgm:prSet presAssocID="{BC75FFD8-A5E1-4DFB-99AC-80D34A440248}" presName="sibTrans" presStyleCnt="0"/>
      <dgm:spPr/>
    </dgm:pt>
    <dgm:pt modelId="{D9F762A7-DAA8-48A9-A5A8-665421B134EF}" type="pres">
      <dgm:prSet presAssocID="{984A6F50-F4A3-46A0-9BB2-A7962A6B6496}" presName="node" presStyleLbl="node1" presStyleIdx="1" presStyleCnt="5">
        <dgm:presLayoutVars>
          <dgm:bulletEnabled val="1"/>
        </dgm:presLayoutVars>
      </dgm:prSet>
      <dgm:spPr/>
    </dgm:pt>
    <dgm:pt modelId="{9BA3300F-54D6-4000-A561-B9F2B5FB367D}" type="pres">
      <dgm:prSet presAssocID="{B82FFD6A-230E-4B97-9E1E-9E93B798252B}" presName="sibTrans" presStyleCnt="0"/>
      <dgm:spPr/>
    </dgm:pt>
    <dgm:pt modelId="{49BB897C-271B-4D9C-ABAC-033816C76CB9}" type="pres">
      <dgm:prSet presAssocID="{12C0D6DF-F936-4AF3-97B9-07DFC5166BB1}" presName="node" presStyleLbl="node1" presStyleIdx="2" presStyleCnt="5">
        <dgm:presLayoutVars>
          <dgm:bulletEnabled val="1"/>
        </dgm:presLayoutVars>
      </dgm:prSet>
      <dgm:spPr/>
    </dgm:pt>
    <dgm:pt modelId="{30508FC3-383A-4395-BE7A-517FEDEAA6B9}" type="pres">
      <dgm:prSet presAssocID="{BB2227D9-1285-41A8-9C4D-E33D56377FB4}" presName="sibTrans" presStyleCnt="0"/>
      <dgm:spPr/>
    </dgm:pt>
    <dgm:pt modelId="{0EA0CB79-50C4-4424-8690-1820397094D3}" type="pres">
      <dgm:prSet presAssocID="{B19B3575-72D1-408D-94B4-03ABA4C463FA}" presName="node" presStyleLbl="node1" presStyleIdx="3" presStyleCnt="5">
        <dgm:presLayoutVars>
          <dgm:bulletEnabled val="1"/>
        </dgm:presLayoutVars>
      </dgm:prSet>
      <dgm:spPr/>
    </dgm:pt>
    <dgm:pt modelId="{9CA2911D-8B95-48E9-9F4F-E3F46340AC93}" type="pres">
      <dgm:prSet presAssocID="{381B42A8-8612-4D3C-BCB4-45BD8BE6D344}" presName="sibTrans" presStyleCnt="0"/>
      <dgm:spPr/>
    </dgm:pt>
    <dgm:pt modelId="{E3E550C6-BC23-462A-AC68-ACF656399095}" type="pres">
      <dgm:prSet presAssocID="{39473BB9-289F-4C8C-93D9-AFA965CB9350}" presName="node" presStyleLbl="node1" presStyleIdx="4" presStyleCnt="5">
        <dgm:presLayoutVars>
          <dgm:bulletEnabled val="1"/>
        </dgm:presLayoutVars>
      </dgm:prSet>
      <dgm:spPr/>
    </dgm:pt>
  </dgm:ptLst>
  <dgm:cxnLst>
    <dgm:cxn modelId="{FA869006-7646-403E-9154-6BA00F8E50C4}" srcId="{A8E22932-083E-4016-9B61-A7901B49E924}" destId="{12C0D6DF-F936-4AF3-97B9-07DFC5166BB1}" srcOrd="2" destOrd="0" parTransId="{F3CD28B2-3A89-48A4-B089-38F411E914D7}" sibTransId="{BB2227D9-1285-41A8-9C4D-E33D56377FB4}"/>
    <dgm:cxn modelId="{DA3CD90A-D225-4A9F-983F-78E297C20B2E}" type="presOf" srcId="{7E24E019-60B6-4374-8693-E65C16699F52}" destId="{940CD1F4-1D1F-410B-BDEE-6AC569276FC9}" srcOrd="0" destOrd="0" presId="urn:microsoft.com/office/officeart/2005/8/layout/default"/>
    <dgm:cxn modelId="{FB99DA35-B222-4AD6-8D39-ECBD6956232F}" type="presOf" srcId="{12C0D6DF-F936-4AF3-97B9-07DFC5166BB1}" destId="{49BB897C-271B-4D9C-ABAC-033816C76CB9}" srcOrd="0" destOrd="0" presId="urn:microsoft.com/office/officeart/2005/8/layout/default"/>
    <dgm:cxn modelId="{22C2B23D-9C32-4610-83AA-68F48DEBB417}" type="presOf" srcId="{39473BB9-289F-4C8C-93D9-AFA965CB9350}" destId="{E3E550C6-BC23-462A-AC68-ACF656399095}" srcOrd="0" destOrd="0" presId="urn:microsoft.com/office/officeart/2005/8/layout/default"/>
    <dgm:cxn modelId="{B3099E5B-74D7-4B23-8AA6-2751CAF5A18F}" type="presOf" srcId="{984A6F50-F4A3-46A0-9BB2-A7962A6B6496}" destId="{D9F762A7-DAA8-48A9-A5A8-665421B134EF}" srcOrd="0" destOrd="0" presId="urn:microsoft.com/office/officeart/2005/8/layout/default"/>
    <dgm:cxn modelId="{7CFBFC4A-E0E3-4030-A766-DD03249968C8}" srcId="{A8E22932-083E-4016-9B61-A7901B49E924}" destId="{B19B3575-72D1-408D-94B4-03ABA4C463FA}" srcOrd="3" destOrd="0" parTransId="{E978CCEC-7D8C-434E-A746-0F478241C973}" sibTransId="{381B42A8-8612-4D3C-BCB4-45BD8BE6D344}"/>
    <dgm:cxn modelId="{F1E8ECCF-3306-4B56-A5C6-831548192C28}" type="presOf" srcId="{A8E22932-083E-4016-9B61-A7901B49E924}" destId="{66B733E9-9CAE-4DEA-8E6A-3A550D871A85}" srcOrd="0" destOrd="0" presId="urn:microsoft.com/office/officeart/2005/8/layout/default"/>
    <dgm:cxn modelId="{C7AB39D9-6A1B-443A-8FE7-86B61906BC32}" type="presOf" srcId="{B19B3575-72D1-408D-94B4-03ABA4C463FA}" destId="{0EA0CB79-50C4-4424-8690-1820397094D3}" srcOrd="0" destOrd="0" presId="urn:microsoft.com/office/officeart/2005/8/layout/default"/>
    <dgm:cxn modelId="{CD772AE4-6C06-4713-85FA-6B324DF8ED74}" srcId="{A8E22932-083E-4016-9B61-A7901B49E924}" destId="{984A6F50-F4A3-46A0-9BB2-A7962A6B6496}" srcOrd="1" destOrd="0" parTransId="{9BF3C6CA-00ED-48BA-872F-5FDE814F4341}" sibTransId="{B82FFD6A-230E-4B97-9E1E-9E93B798252B}"/>
    <dgm:cxn modelId="{4829D7E4-E82D-4C27-BF71-321BBB053016}" srcId="{A8E22932-083E-4016-9B61-A7901B49E924}" destId="{39473BB9-289F-4C8C-93D9-AFA965CB9350}" srcOrd="4" destOrd="0" parTransId="{B207EC59-DE33-44FF-858B-B8922B957CFA}" sibTransId="{5BE3BD97-D9BC-43EA-ACA9-5AAD5DBC4714}"/>
    <dgm:cxn modelId="{D6939EF0-8B60-4DBC-80E9-D58DE4A34029}" srcId="{A8E22932-083E-4016-9B61-A7901B49E924}" destId="{7E24E019-60B6-4374-8693-E65C16699F52}" srcOrd="0" destOrd="0" parTransId="{2F38A13F-8BA1-437A-9718-AA468B77C54D}" sibTransId="{BC75FFD8-A5E1-4DFB-99AC-80D34A440248}"/>
    <dgm:cxn modelId="{094A506A-159B-4282-9314-7AF85E89A293}" type="presParOf" srcId="{66B733E9-9CAE-4DEA-8E6A-3A550D871A85}" destId="{940CD1F4-1D1F-410B-BDEE-6AC569276FC9}" srcOrd="0" destOrd="0" presId="urn:microsoft.com/office/officeart/2005/8/layout/default"/>
    <dgm:cxn modelId="{53691364-B172-4813-804C-F919C360A594}" type="presParOf" srcId="{66B733E9-9CAE-4DEA-8E6A-3A550D871A85}" destId="{C2F7D651-A692-4653-8795-E1857D0BE593}" srcOrd="1" destOrd="0" presId="urn:microsoft.com/office/officeart/2005/8/layout/default"/>
    <dgm:cxn modelId="{14B30AC9-897A-4517-A26A-D70CAFB19D13}" type="presParOf" srcId="{66B733E9-9CAE-4DEA-8E6A-3A550D871A85}" destId="{D9F762A7-DAA8-48A9-A5A8-665421B134EF}" srcOrd="2" destOrd="0" presId="urn:microsoft.com/office/officeart/2005/8/layout/default"/>
    <dgm:cxn modelId="{0EB632AC-55A2-4ED1-B234-35AA762E20C4}" type="presParOf" srcId="{66B733E9-9CAE-4DEA-8E6A-3A550D871A85}" destId="{9BA3300F-54D6-4000-A561-B9F2B5FB367D}" srcOrd="3" destOrd="0" presId="urn:microsoft.com/office/officeart/2005/8/layout/default"/>
    <dgm:cxn modelId="{AB48FC06-5BC2-476C-B057-7FEA79AE0AB7}" type="presParOf" srcId="{66B733E9-9CAE-4DEA-8E6A-3A550D871A85}" destId="{49BB897C-271B-4D9C-ABAC-033816C76CB9}" srcOrd="4" destOrd="0" presId="urn:microsoft.com/office/officeart/2005/8/layout/default"/>
    <dgm:cxn modelId="{720A4A63-4280-4828-B4E8-4866E5864FAC}" type="presParOf" srcId="{66B733E9-9CAE-4DEA-8E6A-3A550D871A85}" destId="{30508FC3-383A-4395-BE7A-517FEDEAA6B9}" srcOrd="5" destOrd="0" presId="urn:microsoft.com/office/officeart/2005/8/layout/default"/>
    <dgm:cxn modelId="{CA8BF3CA-6564-4242-8C4C-CDB2C7BA1774}" type="presParOf" srcId="{66B733E9-9CAE-4DEA-8E6A-3A550D871A85}" destId="{0EA0CB79-50C4-4424-8690-1820397094D3}" srcOrd="6" destOrd="0" presId="urn:microsoft.com/office/officeart/2005/8/layout/default"/>
    <dgm:cxn modelId="{1357E630-C645-403D-9C9D-E9D3F2596A11}" type="presParOf" srcId="{66B733E9-9CAE-4DEA-8E6A-3A550D871A85}" destId="{9CA2911D-8B95-48E9-9F4F-E3F46340AC93}" srcOrd="7" destOrd="0" presId="urn:microsoft.com/office/officeart/2005/8/layout/default"/>
    <dgm:cxn modelId="{A24396AE-6F6A-48E1-B2CA-09254314A068}" type="presParOf" srcId="{66B733E9-9CAE-4DEA-8E6A-3A550D871A85}" destId="{E3E550C6-BC23-462A-AC68-ACF65639909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F97DAA6-1E57-415E-AB28-D02D43E8CA0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A401C5AC-F4CC-4C1C-B3E9-A3C5221BB5A3}">
      <dgm:prSet/>
      <dgm:spPr/>
      <dgm:t>
        <a:bodyPr/>
        <a:lstStyle/>
        <a:p>
          <a:r>
            <a:rPr lang="en-GB" b="0" i="0" baseline="0" dirty="0">
              <a:latin typeface="Arial" panose="020B0604020202020204" pitchFamily="34" charset="0"/>
              <a:cs typeface="Arial" panose="020B0604020202020204" pitchFamily="34" charset="0"/>
            </a:rPr>
            <a:t>Libido</a:t>
          </a:r>
          <a:endParaRPr lang="en-US" dirty="0">
            <a:latin typeface="Arial" panose="020B0604020202020204" pitchFamily="34" charset="0"/>
            <a:cs typeface="Arial" panose="020B0604020202020204" pitchFamily="34" charset="0"/>
          </a:endParaRPr>
        </a:p>
      </dgm:t>
    </dgm:pt>
    <dgm:pt modelId="{9FCEFAA2-0197-44E3-B4C4-53E43AB632CA}" type="parTrans" cxnId="{BC893AC5-4BDB-48FE-8626-85B8C9E69920}">
      <dgm:prSet/>
      <dgm:spPr/>
      <dgm:t>
        <a:bodyPr/>
        <a:lstStyle/>
        <a:p>
          <a:endParaRPr lang="en-US"/>
        </a:p>
      </dgm:t>
    </dgm:pt>
    <dgm:pt modelId="{43FD2B23-6174-4D08-AA65-9AB45305295E}" type="sibTrans" cxnId="{BC893AC5-4BDB-48FE-8626-85B8C9E69920}">
      <dgm:prSet/>
      <dgm:spPr/>
      <dgm:t>
        <a:bodyPr/>
        <a:lstStyle/>
        <a:p>
          <a:endParaRPr lang="en-US"/>
        </a:p>
      </dgm:t>
    </dgm:pt>
    <dgm:pt modelId="{BD1DC70E-574E-4F96-97FC-C19F571441FE}">
      <dgm:prSet/>
      <dgm:spPr/>
      <dgm:t>
        <a:bodyPr/>
        <a:lstStyle/>
        <a:p>
          <a:r>
            <a:rPr lang="en-GB" b="0" i="0" baseline="0" dirty="0">
              <a:latin typeface="Arial" panose="020B0604020202020204" pitchFamily="34" charset="0"/>
              <a:cs typeface="Arial" panose="020B0604020202020204" pitchFamily="34" charset="0"/>
            </a:rPr>
            <a:t>Mood and energy</a:t>
          </a:r>
          <a:endParaRPr lang="en-US" dirty="0">
            <a:latin typeface="Arial" panose="020B0604020202020204" pitchFamily="34" charset="0"/>
            <a:cs typeface="Arial" panose="020B0604020202020204" pitchFamily="34" charset="0"/>
          </a:endParaRPr>
        </a:p>
      </dgm:t>
    </dgm:pt>
    <dgm:pt modelId="{B63AA623-9C2B-4975-AECA-28BEA906B565}" type="parTrans" cxnId="{4992F98B-EEDB-4375-B7CA-E3133E637CB0}">
      <dgm:prSet/>
      <dgm:spPr/>
      <dgm:t>
        <a:bodyPr/>
        <a:lstStyle/>
        <a:p>
          <a:endParaRPr lang="en-US"/>
        </a:p>
      </dgm:t>
    </dgm:pt>
    <dgm:pt modelId="{82208609-A8AD-4DF1-8883-0B895E9D5F1D}" type="sibTrans" cxnId="{4992F98B-EEDB-4375-B7CA-E3133E637CB0}">
      <dgm:prSet/>
      <dgm:spPr/>
      <dgm:t>
        <a:bodyPr/>
        <a:lstStyle/>
        <a:p>
          <a:endParaRPr lang="en-US"/>
        </a:p>
      </dgm:t>
    </dgm:pt>
    <dgm:pt modelId="{68717C41-F6FF-41BC-BE67-37B856393366}">
      <dgm:prSet/>
      <dgm:spPr/>
      <dgm:t>
        <a:bodyPr/>
        <a:lstStyle/>
        <a:p>
          <a:r>
            <a:rPr lang="en-GB" b="0" i="0" baseline="0" dirty="0">
              <a:latin typeface="Arial" panose="020B0604020202020204" pitchFamily="34" charset="0"/>
              <a:cs typeface="Arial" panose="020B0604020202020204" pitchFamily="34" charset="0"/>
            </a:rPr>
            <a:t>Cognitive function</a:t>
          </a:r>
          <a:endParaRPr lang="en-US" dirty="0">
            <a:latin typeface="Arial" panose="020B0604020202020204" pitchFamily="34" charset="0"/>
            <a:cs typeface="Arial" panose="020B0604020202020204" pitchFamily="34" charset="0"/>
          </a:endParaRPr>
        </a:p>
      </dgm:t>
    </dgm:pt>
    <dgm:pt modelId="{FC404E30-7240-4D16-A98F-434B89F178C6}" type="parTrans" cxnId="{8FA6B50A-B92C-4B9E-809B-CD208D60D12A}">
      <dgm:prSet/>
      <dgm:spPr/>
      <dgm:t>
        <a:bodyPr/>
        <a:lstStyle/>
        <a:p>
          <a:endParaRPr lang="en-US"/>
        </a:p>
      </dgm:t>
    </dgm:pt>
    <dgm:pt modelId="{DE0079A2-532B-413B-B15D-92C552CB3AC3}" type="sibTrans" cxnId="{8FA6B50A-B92C-4B9E-809B-CD208D60D12A}">
      <dgm:prSet/>
      <dgm:spPr/>
      <dgm:t>
        <a:bodyPr/>
        <a:lstStyle/>
        <a:p>
          <a:endParaRPr lang="en-US"/>
        </a:p>
      </dgm:t>
    </dgm:pt>
    <dgm:pt modelId="{AE550206-F6F3-4F90-830F-F5472661174B}">
      <dgm:prSet/>
      <dgm:spPr/>
      <dgm:t>
        <a:bodyPr/>
        <a:lstStyle/>
        <a:p>
          <a:r>
            <a:rPr lang="en-GB" b="0" i="0" baseline="0" dirty="0">
              <a:latin typeface="Arial" panose="020B0604020202020204" pitchFamily="34" charset="0"/>
              <a:cs typeface="Arial" panose="020B0604020202020204" pitchFamily="34" charset="0"/>
            </a:rPr>
            <a:t>Menstrual cycle</a:t>
          </a:r>
          <a:endParaRPr lang="en-US" dirty="0">
            <a:latin typeface="Arial" panose="020B0604020202020204" pitchFamily="34" charset="0"/>
            <a:cs typeface="Arial" panose="020B0604020202020204" pitchFamily="34" charset="0"/>
          </a:endParaRPr>
        </a:p>
      </dgm:t>
    </dgm:pt>
    <dgm:pt modelId="{9E674C51-4E6D-499F-B3CF-651176A19F7B}" type="parTrans" cxnId="{421521D4-8086-4A30-8256-7FE403BD3A5D}">
      <dgm:prSet/>
      <dgm:spPr/>
      <dgm:t>
        <a:bodyPr/>
        <a:lstStyle/>
        <a:p>
          <a:endParaRPr lang="en-US"/>
        </a:p>
      </dgm:t>
    </dgm:pt>
    <dgm:pt modelId="{40FC92C2-CC08-48EF-9D84-62EF158D16C0}" type="sibTrans" cxnId="{421521D4-8086-4A30-8256-7FE403BD3A5D}">
      <dgm:prSet/>
      <dgm:spPr/>
      <dgm:t>
        <a:bodyPr/>
        <a:lstStyle/>
        <a:p>
          <a:endParaRPr lang="en-US"/>
        </a:p>
      </dgm:t>
    </dgm:pt>
    <dgm:pt modelId="{B72A86AE-62EA-44E1-86AC-0A7DBD290157}">
      <dgm:prSet/>
      <dgm:spPr/>
      <dgm:t>
        <a:bodyPr/>
        <a:lstStyle/>
        <a:p>
          <a:r>
            <a:rPr lang="en-GB" b="0" i="0" baseline="0" dirty="0">
              <a:latin typeface="Arial" panose="020B0604020202020204" pitchFamily="34" charset="0"/>
              <a:cs typeface="Arial" panose="020B0604020202020204" pitchFamily="34" charset="0"/>
            </a:rPr>
            <a:t>Bone density</a:t>
          </a:r>
          <a:endParaRPr lang="en-US" dirty="0">
            <a:latin typeface="Arial" panose="020B0604020202020204" pitchFamily="34" charset="0"/>
            <a:cs typeface="Arial" panose="020B0604020202020204" pitchFamily="34" charset="0"/>
          </a:endParaRPr>
        </a:p>
      </dgm:t>
    </dgm:pt>
    <dgm:pt modelId="{76BE1BF7-A885-41E7-917D-A0A70202E759}" type="parTrans" cxnId="{88C6915B-6CCA-4A93-B3E3-3AFA7B7BE142}">
      <dgm:prSet/>
      <dgm:spPr/>
      <dgm:t>
        <a:bodyPr/>
        <a:lstStyle/>
        <a:p>
          <a:endParaRPr lang="en-US"/>
        </a:p>
      </dgm:t>
    </dgm:pt>
    <dgm:pt modelId="{705490EA-9E17-4A2F-BCBC-0BF1FC31777A}" type="sibTrans" cxnId="{88C6915B-6CCA-4A93-B3E3-3AFA7B7BE142}">
      <dgm:prSet/>
      <dgm:spPr/>
      <dgm:t>
        <a:bodyPr/>
        <a:lstStyle/>
        <a:p>
          <a:endParaRPr lang="en-US"/>
        </a:p>
      </dgm:t>
    </dgm:pt>
    <dgm:pt modelId="{02FE4354-2B79-41E6-9C7A-58403E659E41}">
      <dgm:prSet/>
      <dgm:spPr/>
      <dgm:t>
        <a:bodyPr/>
        <a:lstStyle/>
        <a:p>
          <a:r>
            <a:rPr lang="en-GB" b="0" i="0" baseline="0" dirty="0">
              <a:latin typeface="Arial" panose="020B0604020202020204" pitchFamily="34" charset="0"/>
              <a:cs typeface="Arial" panose="020B0604020202020204" pitchFamily="34" charset="0"/>
            </a:rPr>
            <a:t>Muscle mass</a:t>
          </a:r>
          <a:endParaRPr lang="en-US" dirty="0">
            <a:latin typeface="Arial" panose="020B0604020202020204" pitchFamily="34" charset="0"/>
            <a:cs typeface="Arial" panose="020B0604020202020204" pitchFamily="34" charset="0"/>
          </a:endParaRPr>
        </a:p>
      </dgm:t>
    </dgm:pt>
    <dgm:pt modelId="{71EDF40C-B6AA-4F19-920C-8FFC3D39969F}" type="parTrans" cxnId="{47592BF1-7F4C-42CB-BE5E-2CCD0CB8376C}">
      <dgm:prSet/>
      <dgm:spPr/>
      <dgm:t>
        <a:bodyPr/>
        <a:lstStyle/>
        <a:p>
          <a:endParaRPr lang="en-US"/>
        </a:p>
      </dgm:t>
    </dgm:pt>
    <dgm:pt modelId="{7E4470E3-A620-4A0C-8300-B7F4F85908D0}" type="sibTrans" cxnId="{47592BF1-7F4C-42CB-BE5E-2CCD0CB8376C}">
      <dgm:prSet/>
      <dgm:spPr/>
      <dgm:t>
        <a:bodyPr/>
        <a:lstStyle/>
        <a:p>
          <a:endParaRPr lang="en-US"/>
        </a:p>
      </dgm:t>
    </dgm:pt>
    <dgm:pt modelId="{233D4C86-C83C-419C-A3D6-3D7AD64569BB}">
      <dgm:prSet/>
      <dgm:spPr/>
      <dgm:t>
        <a:bodyPr/>
        <a:lstStyle/>
        <a:p>
          <a:r>
            <a:rPr lang="en-GB" b="0" i="0" baseline="0" dirty="0">
              <a:latin typeface="Arial" panose="020B0604020202020204" pitchFamily="34" charset="0"/>
              <a:cs typeface="Arial" panose="020B0604020202020204" pitchFamily="34" charset="0"/>
            </a:rPr>
            <a:t>Decreases body fat</a:t>
          </a:r>
          <a:endParaRPr lang="en-US" dirty="0">
            <a:latin typeface="Arial" panose="020B0604020202020204" pitchFamily="34" charset="0"/>
            <a:cs typeface="Arial" panose="020B0604020202020204" pitchFamily="34" charset="0"/>
          </a:endParaRPr>
        </a:p>
      </dgm:t>
    </dgm:pt>
    <dgm:pt modelId="{91453FCF-B73F-42FD-B39B-E5D07A01B616}" type="parTrans" cxnId="{7C029E1F-F217-4872-BF24-333D615B243A}">
      <dgm:prSet/>
      <dgm:spPr/>
      <dgm:t>
        <a:bodyPr/>
        <a:lstStyle/>
        <a:p>
          <a:endParaRPr lang="en-US"/>
        </a:p>
      </dgm:t>
    </dgm:pt>
    <dgm:pt modelId="{0E1B8A62-2339-42CD-A1F7-1EC07C3731F6}" type="sibTrans" cxnId="{7C029E1F-F217-4872-BF24-333D615B243A}">
      <dgm:prSet/>
      <dgm:spPr/>
      <dgm:t>
        <a:bodyPr/>
        <a:lstStyle/>
        <a:p>
          <a:endParaRPr lang="en-US"/>
        </a:p>
      </dgm:t>
    </dgm:pt>
    <dgm:pt modelId="{F3C0BA72-F408-4A3D-9BE4-FF515E229EA8}" type="pres">
      <dgm:prSet presAssocID="{5F97DAA6-1E57-415E-AB28-D02D43E8CA06}" presName="vert0" presStyleCnt="0">
        <dgm:presLayoutVars>
          <dgm:dir/>
          <dgm:animOne val="branch"/>
          <dgm:animLvl val="lvl"/>
        </dgm:presLayoutVars>
      </dgm:prSet>
      <dgm:spPr/>
    </dgm:pt>
    <dgm:pt modelId="{A3F30BF4-DB21-48DC-975E-77A9BD0878BA}" type="pres">
      <dgm:prSet presAssocID="{A401C5AC-F4CC-4C1C-B3E9-A3C5221BB5A3}" presName="thickLine" presStyleLbl="alignNode1" presStyleIdx="0" presStyleCnt="7"/>
      <dgm:spPr/>
    </dgm:pt>
    <dgm:pt modelId="{4DC5A1EF-9444-4D76-839A-95D6366DCD16}" type="pres">
      <dgm:prSet presAssocID="{A401C5AC-F4CC-4C1C-B3E9-A3C5221BB5A3}" presName="horz1" presStyleCnt="0"/>
      <dgm:spPr/>
    </dgm:pt>
    <dgm:pt modelId="{CFFB2ED0-AF01-4025-839C-A3B00F1033FB}" type="pres">
      <dgm:prSet presAssocID="{A401C5AC-F4CC-4C1C-B3E9-A3C5221BB5A3}" presName="tx1" presStyleLbl="revTx" presStyleIdx="0" presStyleCnt="7"/>
      <dgm:spPr/>
    </dgm:pt>
    <dgm:pt modelId="{3D843D87-621A-49CC-8ADD-61969F61BCB0}" type="pres">
      <dgm:prSet presAssocID="{A401C5AC-F4CC-4C1C-B3E9-A3C5221BB5A3}" presName="vert1" presStyleCnt="0"/>
      <dgm:spPr/>
    </dgm:pt>
    <dgm:pt modelId="{CA48B0EE-0235-4170-910C-2F210A2E40E4}" type="pres">
      <dgm:prSet presAssocID="{BD1DC70E-574E-4F96-97FC-C19F571441FE}" presName="thickLine" presStyleLbl="alignNode1" presStyleIdx="1" presStyleCnt="7"/>
      <dgm:spPr/>
    </dgm:pt>
    <dgm:pt modelId="{1100DA76-CA8C-4DD9-8CF6-4D0B41064B16}" type="pres">
      <dgm:prSet presAssocID="{BD1DC70E-574E-4F96-97FC-C19F571441FE}" presName="horz1" presStyleCnt="0"/>
      <dgm:spPr/>
    </dgm:pt>
    <dgm:pt modelId="{119F7B8B-A6B3-4DC8-AB65-AEA2811DA5FA}" type="pres">
      <dgm:prSet presAssocID="{BD1DC70E-574E-4F96-97FC-C19F571441FE}" presName="tx1" presStyleLbl="revTx" presStyleIdx="1" presStyleCnt="7"/>
      <dgm:spPr/>
    </dgm:pt>
    <dgm:pt modelId="{051A1201-15A6-4BE2-8E19-007CE4654121}" type="pres">
      <dgm:prSet presAssocID="{BD1DC70E-574E-4F96-97FC-C19F571441FE}" presName="vert1" presStyleCnt="0"/>
      <dgm:spPr/>
    </dgm:pt>
    <dgm:pt modelId="{BA8F5ECA-45CD-4EA1-9AC1-40BCCD9D228F}" type="pres">
      <dgm:prSet presAssocID="{68717C41-F6FF-41BC-BE67-37B856393366}" presName="thickLine" presStyleLbl="alignNode1" presStyleIdx="2" presStyleCnt="7"/>
      <dgm:spPr/>
    </dgm:pt>
    <dgm:pt modelId="{4493A2F9-51D3-41CE-AE9C-304DD0CEDD39}" type="pres">
      <dgm:prSet presAssocID="{68717C41-F6FF-41BC-BE67-37B856393366}" presName="horz1" presStyleCnt="0"/>
      <dgm:spPr/>
    </dgm:pt>
    <dgm:pt modelId="{0113C3E4-CE63-4E15-95E4-22EB16CB8BF8}" type="pres">
      <dgm:prSet presAssocID="{68717C41-F6FF-41BC-BE67-37B856393366}" presName="tx1" presStyleLbl="revTx" presStyleIdx="2" presStyleCnt="7"/>
      <dgm:spPr/>
    </dgm:pt>
    <dgm:pt modelId="{FE569D0D-90F7-44AB-8215-FFC6F7E6DF6D}" type="pres">
      <dgm:prSet presAssocID="{68717C41-F6FF-41BC-BE67-37B856393366}" presName="vert1" presStyleCnt="0"/>
      <dgm:spPr/>
    </dgm:pt>
    <dgm:pt modelId="{9163A9A6-621A-4042-B73B-6AAA71A0A69B}" type="pres">
      <dgm:prSet presAssocID="{AE550206-F6F3-4F90-830F-F5472661174B}" presName="thickLine" presStyleLbl="alignNode1" presStyleIdx="3" presStyleCnt="7"/>
      <dgm:spPr/>
    </dgm:pt>
    <dgm:pt modelId="{6C087625-DBFA-4AFD-AB58-BABD8DB1120B}" type="pres">
      <dgm:prSet presAssocID="{AE550206-F6F3-4F90-830F-F5472661174B}" presName="horz1" presStyleCnt="0"/>
      <dgm:spPr/>
    </dgm:pt>
    <dgm:pt modelId="{7072C799-0242-47FC-BD6A-D57AB0E897D9}" type="pres">
      <dgm:prSet presAssocID="{AE550206-F6F3-4F90-830F-F5472661174B}" presName="tx1" presStyleLbl="revTx" presStyleIdx="3" presStyleCnt="7"/>
      <dgm:spPr/>
    </dgm:pt>
    <dgm:pt modelId="{25D9478E-7A89-406A-B7C5-42D160AD5D84}" type="pres">
      <dgm:prSet presAssocID="{AE550206-F6F3-4F90-830F-F5472661174B}" presName="vert1" presStyleCnt="0"/>
      <dgm:spPr/>
    </dgm:pt>
    <dgm:pt modelId="{FD0130B7-46A5-4F38-811F-7423516F8BC5}" type="pres">
      <dgm:prSet presAssocID="{B72A86AE-62EA-44E1-86AC-0A7DBD290157}" presName="thickLine" presStyleLbl="alignNode1" presStyleIdx="4" presStyleCnt="7"/>
      <dgm:spPr/>
    </dgm:pt>
    <dgm:pt modelId="{835EA318-C070-4FFB-8470-E88D8317E164}" type="pres">
      <dgm:prSet presAssocID="{B72A86AE-62EA-44E1-86AC-0A7DBD290157}" presName="horz1" presStyleCnt="0"/>
      <dgm:spPr/>
    </dgm:pt>
    <dgm:pt modelId="{A59C41A5-597F-46D2-84B0-C1B18BC62B92}" type="pres">
      <dgm:prSet presAssocID="{B72A86AE-62EA-44E1-86AC-0A7DBD290157}" presName="tx1" presStyleLbl="revTx" presStyleIdx="4" presStyleCnt="7"/>
      <dgm:spPr/>
    </dgm:pt>
    <dgm:pt modelId="{951F3FC2-0ED9-422D-8E4E-C352EF628468}" type="pres">
      <dgm:prSet presAssocID="{B72A86AE-62EA-44E1-86AC-0A7DBD290157}" presName="vert1" presStyleCnt="0"/>
      <dgm:spPr/>
    </dgm:pt>
    <dgm:pt modelId="{A5360DB7-D716-4A40-A728-FA6F416A4146}" type="pres">
      <dgm:prSet presAssocID="{02FE4354-2B79-41E6-9C7A-58403E659E41}" presName="thickLine" presStyleLbl="alignNode1" presStyleIdx="5" presStyleCnt="7"/>
      <dgm:spPr/>
    </dgm:pt>
    <dgm:pt modelId="{E3A928CD-38B9-418C-8136-33CBB7B6DD83}" type="pres">
      <dgm:prSet presAssocID="{02FE4354-2B79-41E6-9C7A-58403E659E41}" presName="horz1" presStyleCnt="0"/>
      <dgm:spPr/>
    </dgm:pt>
    <dgm:pt modelId="{287BF486-FB02-4252-BFFD-07E839DA85BE}" type="pres">
      <dgm:prSet presAssocID="{02FE4354-2B79-41E6-9C7A-58403E659E41}" presName="tx1" presStyleLbl="revTx" presStyleIdx="5" presStyleCnt="7"/>
      <dgm:spPr/>
    </dgm:pt>
    <dgm:pt modelId="{A324AB88-EC41-4F22-B292-D8C7F5B0452E}" type="pres">
      <dgm:prSet presAssocID="{02FE4354-2B79-41E6-9C7A-58403E659E41}" presName="vert1" presStyleCnt="0"/>
      <dgm:spPr/>
    </dgm:pt>
    <dgm:pt modelId="{DB4A8B97-190B-4C5A-B9CA-DE1A8FEEDFF3}" type="pres">
      <dgm:prSet presAssocID="{233D4C86-C83C-419C-A3D6-3D7AD64569BB}" presName="thickLine" presStyleLbl="alignNode1" presStyleIdx="6" presStyleCnt="7"/>
      <dgm:spPr/>
    </dgm:pt>
    <dgm:pt modelId="{E5A73E64-6569-433F-B855-C2F2633D226C}" type="pres">
      <dgm:prSet presAssocID="{233D4C86-C83C-419C-A3D6-3D7AD64569BB}" presName="horz1" presStyleCnt="0"/>
      <dgm:spPr/>
    </dgm:pt>
    <dgm:pt modelId="{862DE542-A1C9-4BC9-A020-790F6C518FFD}" type="pres">
      <dgm:prSet presAssocID="{233D4C86-C83C-419C-A3D6-3D7AD64569BB}" presName="tx1" presStyleLbl="revTx" presStyleIdx="6" presStyleCnt="7"/>
      <dgm:spPr/>
    </dgm:pt>
    <dgm:pt modelId="{84DFD351-2B93-4E49-BF6F-317D8D92F8BB}" type="pres">
      <dgm:prSet presAssocID="{233D4C86-C83C-419C-A3D6-3D7AD64569BB}" presName="vert1" presStyleCnt="0"/>
      <dgm:spPr/>
    </dgm:pt>
  </dgm:ptLst>
  <dgm:cxnLst>
    <dgm:cxn modelId="{8FA6B50A-B92C-4B9E-809B-CD208D60D12A}" srcId="{5F97DAA6-1E57-415E-AB28-D02D43E8CA06}" destId="{68717C41-F6FF-41BC-BE67-37B856393366}" srcOrd="2" destOrd="0" parTransId="{FC404E30-7240-4D16-A98F-434B89F178C6}" sibTransId="{DE0079A2-532B-413B-B15D-92C552CB3AC3}"/>
    <dgm:cxn modelId="{ECCAC614-20C0-4B5C-A65B-46ED06A5D827}" type="presOf" srcId="{AE550206-F6F3-4F90-830F-F5472661174B}" destId="{7072C799-0242-47FC-BD6A-D57AB0E897D9}" srcOrd="0" destOrd="0" presId="urn:microsoft.com/office/officeart/2008/layout/LinedList"/>
    <dgm:cxn modelId="{04B07B15-9752-43BA-B33F-EE635089749C}" type="presOf" srcId="{02FE4354-2B79-41E6-9C7A-58403E659E41}" destId="{287BF486-FB02-4252-BFFD-07E839DA85BE}" srcOrd="0" destOrd="0" presId="urn:microsoft.com/office/officeart/2008/layout/LinedList"/>
    <dgm:cxn modelId="{7C029E1F-F217-4872-BF24-333D615B243A}" srcId="{5F97DAA6-1E57-415E-AB28-D02D43E8CA06}" destId="{233D4C86-C83C-419C-A3D6-3D7AD64569BB}" srcOrd="6" destOrd="0" parTransId="{91453FCF-B73F-42FD-B39B-E5D07A01B616}" sibTransId="{0E1B8A62-2339-42CD-A1F7-1EC07C3731F6}"/>
    <dgm:cxn modelId="{88C6915B-6CCA-4A93-B3E3-3AFA7B7BE142}" srcId="{5F97DAA6-1E57-415E-AB28-D02D43E8CA06}" destId="{B72A86AE-62EA-44E1-86AC-0A7DBD290157}" srcOrd="4" destOrd="0" parTransId="{76BE1BF7-A885-41E7-917D-A0A70202E759}" sibTransId="{705490EA-9E17-4A2F-BCBC-0BF1FC31777A}"/>
    <dgm:cxn modelId="{29B45260-1350-4C2E-B8C2-775E903AD633}" type="presOf" srcId="{68717C41-F6FF-41BC-BE67-37B856393366}" destId="{0113C3E4-CE63-4E15-95E4-22EB16CB8BF8}" srcOrd="0" destOrd="0" presId="urn:microsoft.com/office/officeart/2008/layout/LinedList"/>
    <dgm:cxn modelId="{49AB0B47-B318-4DAF-BBF9-42E2C71B05C5}" type="presOf" srcId="{A401C5AC-F4CC-4C1C-B3E9-A3C5221BB5A3}" destId="{CFFB2ED0-AF01-4025-839C-A3B00F1033FB}" srcOrd="0" destOrd="0" presId="urn:microsoft.com/office/officeart/2008/layout/LinedList"/>
    <dgm:cxn modelId="{2A32F548-7B1C-40D4-A2C4-BCF911A635C2}" type="presOf" srcId="{BD1DC70E-574E-4F96-97FC-C19F571441FE}" destId="{119F7B8B-A6B3-4DC8-AB65-AEA2811DA5FA}" srcOrd="0" destOrd="0" presId="urn:microsoft.com/office/officeart/2008/layout/LinedList"/>
    <dgm:cxn modelId="{948D4477-4606-4DDB-AADD-6FA8AFF756E8}" type="presOf" srcId="{233D4C86-C83C-419C-A3D6-3D7AD64569BB}" destId="{862DE542-A1C9-4BC9-A020-790F6C518FFD}" srcOrd="0" destOrd="0" presId="urn:microsoft.com/office/officeart/2008/layout/LinedList"/>
    <dgm:cxn modelId="{4992F98B-EEDB-4375-B7CA-E3133E637CB0}" srcId="{5F97DAA6-1E57-415E-AB28-D02D43E8CA06}" destId="{BD1DC70E-574E-4F96-97FC-C19F571441FE}" srcOrd="1" destOrd="0" parTransId="{B63AA623-9C2B-4975-AECA-28BEA906B565}" sibTransId="{82208609-A8AD-4DF1-8883-0B895E9D5F1D}"/>
    <dgm:cxn modelId="{BC893AC5-4BDB-48FE-8626-85B8C9E69920}" srcId="{5F97DAA6-1E57-415E-AB28-D02D43E8CA06}" destId="{A401C5AC-F4CC-4C1C-B3E9-A3C5221BB5A3}" srcOrd="0" destOrd="0" parTransId="{9FCEFAA2-0197-44E3-B4C4-53E43AB632CA}" sibTransId="{43FD2B23-6174-4D08-AA65-9AB45305295E}"/>
    <dgm:cxn modelId="{EEA61ACC-AB58-4EB6-9A86-0359C27EBD69}" type="presOf" srcId="{B72A86AE-62EA-44E1-86AC-0A7DBD290157}" destId="{A59C41A5-597F-46D2-84B0-C1B18BC62B92}" srcOrd="0" destOrd="0" presId="urn:microsoft.com/office/officeart/2008/layout/LinedList"/>
    <dgm:cxn modelId="{421521D4-8086-4A30-8256-7FE403BD3A5D}" srcId="{5F97DAA6-1E57-415E-AB28-D02D43E8CA06}" destId="{AE550206-F6F3-4F90-830F-F5472661174B}" srcOrd="3" destOrd="0" parTransId="{9E674C51-4E6D-499F-B3CF-651176A19F7B}" sibTransId="{40FC92C2-CC08-48EF-9D84-62EF158D16C0}"/>
    <dgm:cxn modelId="{E2DEE2E1-0AB3-41B5-B672-E2AA65D3A253}" type="presOf" srcId="{5F97DAA6-1E57-415E-AB28-D02D43E8CA06}" destId="{F3C0BA72-F408-4A3D-9BE4-FF515E229EA8}" srcOrd="0" destOrd="0" presId="urn:microsoft.com/office/officeart/2008/layout/LinedList"/>
    <dgm:cxn modelId="{47592BF1-7F4C-42CB-BE5E-2CCD0CB8376C}" srcId="{5F97DAA6-1E57-415E-AB28-D02D43E8CA06}" destId="{02FE4354-2B79-41E6-9C7A-58403E659E41}" srcOrd="5" destOrd="0" parTransId="{71EDF40C-B6AA-4F19-920C-8FFC3D39969F}" sibTransId="{7E4470E3-A620-4A0C-8300-B7F4F85908D0}"/>
    <dgm:cxn modelId="{66A8D1A3-62CD-4ADD-B0BF-2B546A7A1B24}" type="presParOf" srcId="{F3C0BA72-F408-4A3D-9BE4-FF515E229EA8}" destId="{A3F30BF4-DB21-48DC-975E-77A9BD0878BA}" srcOrd="0" destOrd="0" presId="urn:microsoft.com/office/officeart/2008/layout/LinedList"/>
    <dgm:cxn modelId="{8811911C-44DB-4D33-8C73-64760095FD4B}" type="presParOf" srcId="{F3C0BA72-F408-4A3D-9BE4-FF515E229EA8}" destId="{4DC5A1EF-9444-4D76-839A-95D6366DCD16}" srcOrd="1" destOrd="0" presId="urn:microsoft.com/office/officeart/2008/layout/LinedList"/>
    <dgm:cxn modelId="{EBC2F7B7-E427-4967-805B-F05839A82320}" type="presParOf" srcId="{4DC5A1EF-9444-4D76-839A-95D6366DCD16}" destId="{CFFB2ED0-AF01-4025-839C-A3B00F1033FB}" srcOrd="0" destOrd="0" presId="urn:microsoft.com/office/officeart/2008/layout/LinedList"/>
    <dgm:cxn modelId="{F1C33BA8-148E-4F24-9F15-7831391C9954}" type="presParOf" srcId="{4DC5A1EF-9444-4D76-839A-95D6366DCD16}" destId="{3D843D87-621A-49CC-8ADD-61969F61BCB0}" srcOrd="1" destOrd="0" presId="urn:microsoft.com/office/officeart/2008/layout/LinedList"/>
    <dgm:cxn modelId="{A3CE64D7-FD3F-4B03-8ACE-654E58C04326}" type="presParOf" srcId="{F3C0BA72-F408-4A3D-9BE4-FF515E229EA8}" destId="{CA48B0EE-0235-4170-910C-2F210A2E40E4}" srcOrd="2" destOrd="0" presId="urn:microsoft.com/office/officeart/2008/layout/LinedList"/>
    <dgm:cxn modelId="{C3AE20D6-0544-4622-A25D-C49AB0E9EA95}" type="presParOf" srcId="{F3C0BA72-F408-4A3D-9BE4-FF515E229EA8}" destId="{1100DA76-CA8C-4DD9-8CF6-4D0B41064B16}" srcOrd="3" destOrd="0" presId="urn:microsoft.com/office/officeart/2008/layout/LinedList"/>
    <dgm:cxn modelId="{CD2AD9E0-9A51-4530-A8FA-F3B4B6740289}" type="presParOf" srcId="{1100DA76-CA8C-4DD9-8CF6-4D0B41064B16}" destId="{119F7B8B-A6B3-4DC8-AB65-AEA2811DA5FA}" srcOrd="0" destOrd="0" presId="urn:microsoft.com/office/officeart/2008/layout/LinedList"/>
    <dgm:cxn modelId="{C523C00A-E46C-4F24-BF53-943E738AE58F}" type="presParOf" srcId="{1100DA76-CA8C-4DD9-8CF6-4D0B41064B16}" destId="{051A1201-15A6-4BE2-8E19-007CE4654121}" srcOrd="1" destOrd="0" presId="urn:microsoft.com/office/officeart/2008/layout/LinedList"/>
    <dgm:cxn modelId="{FA95934B-38A0-4DBF-9A3C-A48F02C5E010}" type="presParOf" srcId="{F3C0BA72-F408-4A3D-9BE4-FF515E229EA8}" destId="{BA8F5ECA-45CD-4EA1-9AC1-40BCCD9D228F}" srcOrd="4" destOrd="0" presId="urn:microsoft.com/office/officeart/2008/layout/LinedList"/>
    <dgm:cxn modelId="{072DD2F4-6DFE-4941-8240-0CB63B0103E8}" type="presParOf" srcId="{F3C0BA72-F408-4A3D-9BE4-FF515E229EA8}" destId="{4493A2F9-51D3-41CE-AE9C-304DD0CEDD39}" srcOrd="5" destOrd="0" presId="urn:microsoft.com/office/officeart/2008/layout/LinedList"/>
    <dgm:cxn modelId="{61EEA18D-50D3-4B45-8B3D-F294463B3C39}" type="presParOf" srcId="{4493A2F9-51D3-41CE-AE9C-304DD0CEDD39}" destId="{0113C3E4-CE63-4E15-95E4-22EB16CB8BF8}" srcOrd="0" destOrd="0" presId="urn:microsoft.com/office/officeart/2008/layout/LinedList"/>
    <dgm:cxn modelId="{F121BD94-37B0-42E7-B5DD-7BF601F18962}" type="presParOf" srcId="{4493A2F9-51D3-41CE-AE9C-304DD0CEDD39}" destId="{FE569D0D-90F7-44AB-8215-FFC6F7E6DF6D}" srcOrd="1" destOrd="0" presId="urn:microsoft.com/office/officeart/2008/layout/LinedList"/>
    <dgm:cxn modelId="{1C9EFA65-1FE7-4A30-9831-45ACB1171452}" type="presParOf" srcId="{F3C0BA72-F408-4A3D-9BE4-FF515E229EA8}" destId="{9163A9A6-621A-4042-B73B-6AAA71A0A69B}" srcOrd="6" destOrd="0" presId="urn:microsoft.com/office/officeart/2008/layout/LinedList"/>
    <dgm:cxn modelId="{BBAEE4CA-B3E6-434A-8A27-D14EAFDF278C}" type="presParOf" srcId="{F3C0BA72-F408-4A3D-9BE4-FF515E229EA8}" destId="{6C087625-DBFA-4AFD-AB58-BABD8DB1120B}" srcOrd="7" destOrd="0" presId="urn:microsoft.com/office/officeart/2008/layout/LinedList"/>
    <dgm:cxn modelId="{5DBF7627-3E48-4B0F-9D60-DDFBE759D18B}" type="presParOf" srcId="{6C087625-DBFA-4AFD-AB58-BABD8DB1120B}" destId="{7072C799-0242-47FC-BD6A-D57AB0E897D9}" srcOrd="0" destOrd="0" presId="urn:microsoft.com/office/officeart/2008/layout/LinedList"/>
    <dgm:cxn modelId="{50E19F01-3409-42DB-A07D-C8848EED916B}" type="presParOf" srcId="{6C087625-DBFA-4AFD-AB58-BABD8DB1120B}" destId="{25D9478E-7A89-406A-B7C5-42D160AD5D84}" srcOrd="1" destOrd="0" presId="urn:microsoft.com/office/officeart/2008/layout/LinedList"/>
    <dgm:cxn modelId="{88AD62EB-370B-44CF-996E-515E12BF1352}" type="presParOf" srcId="{F3C0BA72-F408-4A3D-9BE4-FF515E229EA8}" destId="{FD0130B7-46A5-4F38-811F-7423516F8BC5}" srcOrd="8" destOrd="0" presId="urn:microsoft.com/office/officeart/2008/layout/LinedList"/>
    <dgm:cxn modelId="{71F21400-8D64-4463-BE79-0BC0232D8E17}" type="presParOf" srcId="{F3C0BA72-F408-4A3D-9BE4-FF515E229EA8}" destId="{835EA318-C070-4FFB-8470-E88D8317E164}" srcOrd="9" destOrd="0" presId="urn:microsoft.com/office/officeart/2008/layout/LinedList"/>
    <dgm:cxn modelId="{60614EA2-005D-4E7E-84AD-8B3D33A890F5}" type="presParOf" srcId="{835EA318-C070-4FFB-8470-E88D8317E164}" destId="{A59C41A5-597F-46D2-84B0-C1B18BC62B92}" srcOrd="0" destOrd="0" presId="urn:microsoft.com/office/officeart/2008/layout/LinedList"/>
    <dgm:cxn modelId="{43A73485-79C1-48EB-93C3-8C747AA26613}" type="presParOf" srcId="{835EA318-C070-4FFB-8470-E88D8317E164}" destId="{951F3FC2-0ED9-422D-8E4E-C352EF628468}" srcOrd="1" destOrd="0" presId="urn:microsoft.com/office/officeart/2008/layout/LinedList"/>
    <dgm:cxn modelId="{512E632C-2410-4066-90A6-F1BC5BD32426}" type="presParOf" srcId="{F3C0BA72-F408-4A3D-9BE4-FF515E229EA8}" destId="{A5360DB7-D716-4A40-A728-FA6F416A4146}" srcOrd="10" destOrd="0" presId="urn:microsoft.com/office/officeart/2008/layout/LinedList"/>
    <dgm:cxn modelId="{6CE2FAB2-0260-44BE-883E-54826CE9D31E}" type="presParOf" srcId="{F3C0BA72-F408-4A3D-9BE4-FF515E229EA8}" destId="{E3A928CD-38B9-418C-8136-33CBB7B6DD83}" srcOrd="11" destOrd="0" presId="urn:microsoft.com/office/officeart/2008/layout/LinedList"/>
    <dgm:cxn modelId="{36DB8E49-678F-4284-937C-FDDB8FF89D24}" type="presParOf" srcId="{E3A928CD-38B9-418C-8136-33CBB7B6DD83}" destId="{287BF486-FB02-4252-BFFD-07E839DA85BE}" srcOrd="0" destOrd="0" presId="urn:microsoft.com/office/officeart/2008/layout/LinedList"/>
    <dgm:cxn modelId="{23A856F6-9475-4767-B468-808C3D6AF362}" type="presParOf" srcId="{E3A928CD-38B9-418C-8136-33CBB7B6DD83}" destId="{A324AB88-EC41-4F22-B292-D8C7F5B0452E}" srcOrd="1" destOrd="0" presId="urn:microsoft.com/office/officeart/2008/layout/LinedList"/>
    <dgm:cxn modelId="{43D9C1CF-D131-41C5-8EEA-5EBB4682BE93}" type="presParOf" srcId="{F3C0BA72-F408-4A3D-9BE4-FF515E229EA8}" destId="{DB4A8B97-190B-4C5A-B9CA-DE1A8FEEDFF3}" srcOrd="12" destOrd="0" presId="urn:microsoft.com/office/officeart/2008/layout/LinedList"/>
    <dgm:cxn modelId="{FEC874FB-A949-404B-A871-E1B4A5AC2B44}" type="presParOf" srcId="{F3C0BA72-F408-4A3D-9BE4-FF515E229EA8}" destId="{E5A73E64-6569-433F-B855-C2F2633D226C}" srcOrd="13" destOrd="0" presId="urn:microsoft.com/office/officeart/2008/layout/LinedList"/>
    <dgm:cxn modelId="{895B872D-2A25-427B-8F21-52772384E50D}" type="presParOf" srcId="{E5A73E64-6569-433F-B855-C2F2633D226C}" destId="{862DE542-A1C9-4BC9-A020-790F6C518FFD}" srcOrd="0" destOrd="0" presId="urn:microsoft.com/office/officeart/2008/layout/LinedList"/>
    <dgm:cxn modelId="{EE666385-CAD5-4154-BBE4-ADBA3F8470AD}" type="presParOf" srcId="{E5A73E64-6569-433F-B855-C2F2633D226C}" destId="{84DFD351-2B93-4E49-BF6F-317D8D92F8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F94842-40C0-4C14-90B0-94C92E401CB5}"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46A3BC8D-2E24-467B-AE58-3EB6DF771745}">
      <dgm:prSet/>
      <dgm:spPr/>
      <dgm:t>
        <a:bodyPr/>
        <a:lstStyle/>
        <a:p>
          <a:r>
            <a:rPr lang="en-GB" b="0" i="0" baseline="0" dirty="0">
              <a:latin typeface="Arial" panose="020B0604020202020204" pitchFamily="34" charset="0"/>
              <a:cs typeface="Arial" panose="020B0604020202020204" pitchFamily="34" charset="0"/>
            </a:rPr>
            <a:t>Testosterone supplementation should only be considered in women who complain of low sexual desire.</a:t>
          </a:r>
          <a:endParaRPr lang="en-US" dirty="0">
            <a:latin typeface="Arial" panose="020B0604020202020204" pitchFamily="34" charset="0"/>
            <a:cs typeface="Arial" panose="020B0604020202020204" pitchFamily="34" charset="0"/>
          </a:endParaRPr>
        </a:p>
      </dgm:t>
    </dgm:pt>
    <dgm:pt modelId="{F53F10A5-D032-4C1C-BF8F-7C69139920B1}" type="parTrans" cxnId="{9594F4E0-7AD9-400C-A3FD-582767202D8F}">
      <dgm:prSet/>
      <dgm:spPr/>
      <dgm:t>
        <a:bodyPr/>
        <a:lstStyle/>
        <a:p>
          <a:endParaRPr lang="en-US"/>
        </a:p>
      </dgm:t>
    </dgm:pt>
    <dgm:pt modelId="{9B1778BC-18A0-4551-A0A1-5AFF1DFB3241}" type="sibTrans" cxnId="{9594F4E0-7AD9-400C-A3FD-582767202D8F}">
      <dgm:prSet/>
      <dgm:spPr/>
      <dgm:t>
        <a:bodyPr/>
        <a:lstStyle/>
        <a:p>
          <a:endParaRPr lang="en-US"/>
        </a:p>
      </dgm:t>
    </dgm:pt>
    <dgm:pt modelId="{41D47ABF-C49C-4835-BE40-C450E4F27AEC}">
      <dgm:prSet/>
      <dgm:spPr/>
      <dgm:t>
        <a:bodyPr/>
        <a:lstStyle/>
        <a:p>
          <a:r>
            <a:rPr lang="en-GB" b="0" i="0" baseline="0" dirty="0">
              <a:latin typeface="Arial" panose="020B0604020202020204" pitchFamily="34" charset="0"/>
              <a:cs typeface="Arial" panose="020B0604020202020204" pitchFamily="34" charset="0"/>
            </a:rPr>
            <a:t>The NICE Menopause Guideline (NG23) and the BMS recommend that a trial of conventional HRT is given before testosterone supplementation is considered.</a:t>
          </a:r>
          <a:endParaRPr lang="en-US" dirty="0">
            <a:latin typeface="Arial" panose="020B0604020202020204" pitchFamily="34" charset="0"/>
            <a:cs typeface="Arial" panose="020B0604020202020204" pitchFamily="34" charset="0"/>
          </a:endParaRPr>
        </a:p>
      </dgm:t>
    </dgm:pt>
    <dgm:pt modelId="{5397E761-03F7-4D6B-961A-0D4303639D92}" type="parTrans" cxnId="{09915F42-6564-4F9A-BF8E-B00D98246493}">
      <dgm:prSet/>
      <dgm:spPr/>
      <dgm:t>
        <a:bodyPr/>
        <a:lstStyle/>
        <a:p>
          <a:endParaRPr lang="en-US"/>
        </a:p>
      </dgm:t>
    </dgm:pt>
    <dgm:pt modelId="{0437B99C-4997-4261-883A-7677900F6664}" type="sibTrans" cxnId="{09915F42-6564-4F9A-BF8E-B00D98246493}">
      <dgm:prSet/>
      <dgm:spPr/>
      <dgm:t>
        <a:bodyPr/>
        <a:lstStyle/>
        <a:p>
          <a:endParaRPr lang="en-US"/>
        </a:p>
      </dgm:t>
    </dgm:pt>
    <dgm:pt modelId="{3430906B-C435-4AB2-98E6-8967878BEAD2}">
      <dgm:prSet/>
      <dgm:spPr/>
      <dgm:t>
        <a:bodyPr/>
        <a:lstStyle/>
        <a:p>
          <a:r>
            <a:rPr lang="en-GB" b="0" i="0" baseline="0" dirty="0">
              <a:latin typeface="Arial" panose="020B0604020202020204" pitchFamily="34" charset="0"/>
              <a:cs typeface="Arial" panose="020B0604020202020204" pitchFamily="34" charset="0"/>
            </a:rPr>
            <a:t>Biopsychosocial approach has excluded other causes such as relationship, psychological and medication related HSDD e.g. SSRIs/SNRIs.</a:t>
          </a:r>
          <a:endParaRPr lang="en-US" dirty="0">
            <a:latin typeface="Arial" panose="020B0604020202020204" pitchFamily="34" charset="0"/>
            <a:cs typeface="Arial" panose="020B0604020202020204" pitchFamily="34" charset="0"/>
          </a:endParaRPr>
        </a:p>
      </dgm:t>
    </dgm:pt>
    <dgm:pt modelId="{E438A9A5-D917-4F10-95A4-9B92F997C8FE}" type="parTrans" cxnId="{1878DD96-04CC-4365-B651-C83C3CDBBCB9}">
      <dgm:prSet/>
      <dgm:spPr/>
      <dgm:t>
        <a:bodyPr/>
        <a:lstStyle/>
        <a:p>
          <a:endParaRPr lang="en-US"/>
        </a:p>
      </dgm:t>
    </dgm:pt>
    <dgm:pt modelId="{BEF533D5-1245-41E2-B61A-615B19915B9E}" type="sibTrans" cxnId="{1878DD96-04CC-4365-B651-C83C3CDBBCB9}">
      <dgm:prSet/>
      <dgm:spPr/>
      <dgm:t>
        <a:bodyPr/>
        <a:lstStyle/>
        <a:p>
          <a:endParaRPr lang="en-US"/>
        </a:p>
      </dgm:t>
    </dgm:pt>
    <dgm:pt modelId="{7B4F2206-5AB4-4FD5-8DDF-F6BFF46ACED7}" type="pres">
      <dgm:prSet presAssocID="{35F94842-40C0-4C14-90B0-94C92E401CB5}" presName="Name0" presStyleCnt="0">
        <dgm:presLayoutVars>
          <dgm:dir/>
          <dgm:animLvl val="lvl"/>
          <dgm:resizeHandles val="exact"/>
        </dgm:presLayoutVars>
      </dgm:prSet>
      <dgm:spPr/>
    </dgm:pt>
    <dgm:pt modelId="{22D571E8-4CB0-40B8-858A-7103BED223EA}" type="pres">
      <dgm:prSet presAssocID="{3430906B-C435-4AB2-98E6-8967878BEAD2}" presName="boxAndChildren" presStyleCnt="0"/>
      <dgm:spPr/>
    </dgm:pt>
    <dgm:pt modelId="{1185A7F7-45C5-4BA5-AB8A-AD7D995B6EF5}" type="pres">
      <dgm:prSet presAssocID="{3430906B-C435-4AB2-98E6-8967878BEAD2}" presName="parentTextBox" presStyleLbl="node1" presStyleIdx="0" presStyleCnt="3"/>
      <dgm:spPr/>
    </dgm:pt>
    <dgm:pt modelId="{0A5542A1-23B1-442E-9611-72BDE88E5FA9}" type="pres">
      <dgm:prSet presAssocID="{0437B99C-4997-4261-883A-7677900F6664}" presName="sp" presStyleCnt="0"/>
      <dgm:spPr/>
    </dgm:pt>
    <dgm:pt modelId="{71F4E857-3C39-437C-9BC4-FFC0BCACC3E7}" type="pres">
      <dgm:prSet presAssocID="{41D47ABF-C49C-4835-BE40-C450E4F27AEC}" presName="arrowAndChildren" presStyleCnt="0"/>
      <dgm:spPr/>
    </dgm:pt>
    <dgm:pt modelId="{DE0E4B42-FF89-4BE1-B996-C055A1A22767}" type="pres">
      <dgm:prSet presAssocID="{41D47ABF-C49C-4835-BE40-C450E4F27AEC}" presName="parentTextArrow" presStyleLbl="node1" presStyleIdx="1" presStyleCnt="3"/>
      <dgm:spPr/>
    </dgm:pt>
    <dgm:pt modelId="{3D024024-BFCF-49FB-9367-B0261C9E407D}" type="pres">
      <dgm:prSet presAssocID="{9B1778BC-18A0-4551-A0A1-5AFF1DFB3241}" presName="sp" presStyleCnt="0"/>
      <dgm:spPr/>
    </dgm:pt>
    <dgm:pt modelId="{FF388F15-C92D-4ADA-A7B8-8CB9DD3E795A}" type="pres">
      <dgm:prSet presAssocID="{46A3BC8D-2E24-467B-AE58-3EB6DF771745}" presName="arrowAndChildren" presStyleCnt="0"/>
      <dgm:spPr/>
    </dgm:pt>
    <dgm:pt modelId="{1DC79941-0DCB-4184-A9C7-4A05C898D267}" type="pres">
      <dgm:prSet presAssocID="{46A3BC8D-2E24-467B-AE58-3EB6DF771745}" presName="parentTextArrow" presStyleLbl="node1" presStyleIdx="2" presStyleCnt="3"/>
      <dgm:spPr/>
    </dgm:pt>
  </dgm:ptLst>
  <dgm:cxnLst>
    <dgm:cxn modelId="{09915F42-6564-4F9A-BF8E-B00D98246493}" srcId="{35F94842-40C0-4C14-90B0-94C92E401CB5}" destId="{41D47ABF-C49C-4835-BE40-C450E4F27AEC}" srcOrd="1" destOrd="0" parTransId="{5397E761-03F7-4D6B-961A-0D4303639D92}" sibTransId="{0437B99C-4997-4261-883A-7677900F6664}"/>
    <dgm:cxn modelId="{04E0C55A-4B55-4F0D-901F-2BAC93F1F24B}" type="presOf" srcId="{46A3BC8D-2E24-467B-AE58-3EB6DF771745}" destId="{1DC79941-0DCB-4184-A9C7-4A05C898D267}" srcOrd="0" destOrd="0" presId="urn:microsoft.com/office/officeart/2005/8/layout/process4"/>
    <dgm:cxn modelId="{1878DD96-04CC-4365-B651-C83C3CDBBCB9}" srcId="{35F94842-40C0-4C14-90B0-94C92E401CB5}" destId="{3430906B-C435-4AB2-98E6-8967878BEAD2}" srcOrd="2" destOrd="0" parTransId="{E438A9A5-D917-4F10-95A4-9B92F997C8FE}" sibTransId="{BEF533D5-1245-41E2-B61A-615B19915B9E}"/>
    <dgm:cxn modelId="{9594F4E0-7AD9-400C-A3FD-582767202D8F}" srcId="{35F94842-40C0-4C14-90B0-94C92E401CB5}" destId="{46A3BC8D-2E24-467B-AE58-3EB6DF771745}" srcOrd="0" destOrd="0" parTransId="{F53F10A5-D032-4C1C-BF8F-7C69139920B1}" sibTransId="{9B1778BC-18A0-4551-A0A1-5AFF1DFB3241}"/>
    <dgm:cxn modelId="{C65F17FC-E411-4018-8F8E-486776777598}" type="presOf" srcId="{35F94842-40C0-4C14-90B0-94C92E401CB5}" destId="{7B4F2206-5AB4-4FD5-8DDF-F6BFF46ACED7}" srcOrd="0" destOrd="0" presId="urn:microsoft.com/office/officeart/2005/8/layout/process4"/>
    <dgm:cxn modelId="{5743CFFC-B345-4EFD-8F16-234CCD6B4D57}" type="presOf" srcId="{3430906B-C435-4AB2-98E6-8967878BEAD2}" destId="{1185A7F7-45C5-4BA5-AB8A-AD7D995B6EF5}" srcOrd="0" destOrd="0" presId="urn:microsoft.com/office/officeart/2005/8/layout/process4"/>
    <dgm:cxn modelId="{6DBD9EFD-4840-49A1-8C9E-CA06F212C73A}" type="presOf" srcId="{41D47ABF-C49C-4835-BE40-C450E4F27AEC}" destId="{DE0E4B42-FF89-4BE1-B996-C055A1A22767}" srcOrd="0" destOrd="0" presId="urn:microsoft.com/office/officeart/2005/8/layout/process4"/>
    <dgm:cxn modelId="{36B11F35-83B2-4BB2-B70E-AD83CC26B464}" type="presParOf" srcId="{7B4F2206-5AB4-4FD5-8DDF-F6BFF46ACED7}" destId="{22D571E8-4CB0-40B8-858A-7103BED223EA}" srcOrd="0" destOrd="0" presId="urn:microsoft.com/office/officeart/2005/8/layout/process4"/>
    <dgm:cxn modelId="{C50E5308-2781-4CBB-92BC-C3D0A41CC00F}" type="presParOf" srcId="{22D571E8-4CB0-40B8-858A-7103BED223EA}" destId="{1185A7F7-45C5-4BA5-AB8A-AD7D995B6EF5}" srcOrd="0" destOrd="0" presId="urn:microsoft.com/office/officeart/2005/8/layout/process4"/>
    <dgm:cxn modelId="{7A088633-51BF-4B76-AD83-1ED7F76B6F95}" type="presParOf" srcId="{7B4F2206-5AB4-4FD5-8DDF-F6BFF46ACED7}" destId="{0A5542A1-23B1-442E-9611-72BDE88E5FA9}" srcOrd="1" destOrd="0" presId="urn:microsoft.com/office/officeart/2005/8/layout/process4"/>
    <dgm:cxn modelId="{50D98DD5-B5BF-4198-9646-080A2711E196}" type="presParOf" srcId="{7B4F2206-5AB4-4FD5-8DDF-F6BFF46ACED7}" destId="{71F4E857-3C39-437C-9BC4-FFC0BCACC3E7}" srcOrd="2" destOrd="0" presId="urn:microsoft.com/office/officeart/2005/8/layout/process4"/>
    <dgm:cxn modelId="{0881F384-CA36-4FCF-B0B1-C00F44216343}" type="presParOf" srcId="{71F4E857-3C39-437C-9BC4-FFC0BCACC3E7}" destId="{DE0E4B42-FF89-4BE1-B996-C055A1A22767}" srcOrd="0" destOrd="0" presId="urn:microsoft.com/office/officeart/2005/8/layout/process4"/>
    <dgm:cxn modelId="{F380BDA3-524C-4A4B-9E1B-2BD81473B1B8}" type="presParOf" srcId="{7B4F2206-5AB4-4FD5-8DDF-F6BFF46ACED7}" destId="{3D024024-BFCF-49FB-9367-B0261C9E407D}" srcOrd="3" destOrd="0" presId="urn:microsoft.com/office/officeart/2005/8/layout/process4"/>
    <dgm:cxn modelId="{9C2420EB-3B56-4FCF-8CA7-F3B0025DDB1C}" type="presParOf" srcId="{7B4F2206-5AB4-4FD5-8DDF-F6BFF46ACED7}" destId="{FF388F15-C92D-4ADA-A7B8-8CB9DD3E795A}" srcOrd="4" destOrd="0" presId="urn:microsoft.com/office/officeart/2005/8/layout/process4"/>
    <dgm:cxn modelId="{3567C117-0496-4473-8B7C-3F622EAE2CB4}" type="presParOf" srcId="{FF388F15-C92D-4ADA-A7B8-8CB9DD3E795A}" destId="{1DC79941-0DCB-4184-A9C7-4A05C898D26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38BB4EB-D694-426F-9DF1-FDCD5DD75E8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5AFE529B-880E-40F2-A2B1-5B92B84F8BC6}">
      <dgm:prSet/>
      <dgm:spPr/>
      <dgm:t>
        <a:bodyPr/>
        <a:lstStyle/>
        <a:p>
          <a:r>
            <a:rPr lang="en-GB" dirty="0">
              <a:latin typeface="Arial" panose="020B0604020202020204" pitchFamily="34" charset="0"/>
              <a:cs typeface="Arial" panose="020B0604020202020204" pitchFamily="34" charset="0"/>
            </a:rPr>
            <a:t>Testosterone supplementation is a recognised part of HRT but is currently unlicensed for use in women and ONLY indicated to treat low libido.</a:t>
          </a:r>
          <a:endParaRPr lang="en-US" dirty="0">
            <a:latin typeface="Arial" panose="020B0604020202020204" pitchFamily="34" charset="0"/>
            <a:cs typeface="Arial" panose="020B0604020202020204" pitchFamily="34" charset="0"/>
          </a:endParaRPr>
        </a:p>
      </dgm:t>
    </dgm:pt>
    <dgm:pt modelId="{7A141B76-8CB8-4633-ACE6-4AD21815C130}" type="parTrans" cxnId="{4F810B46-A7AF-4D3C-8C6C-DEA52537F0B9}">
      <dgm:prSet/>
      <dgm:spPr/>
      <dgm:t>
        <a:bodyPr/>
        <a:lstStyle/>
        <a:p>
          <a:endParaRPr lang="en-US"/>
        </a:p>
      </dgm:t>
    </dgm:pt>
    <dgm:pt modelId="{5FF81C4E-9B2C-419E-8777-4F2D6CCB5DF3}" type="sibTrans" cxnId="{4F810B46-A7AF-4D3C-8C6C-DEA52537F0B9}">
      <dgm:prSet/>
      <dgm:spPr/>
      <dgm:t>
        <a:bodyPr/>
        <a:lstStyle/>
        <a:p>
          <a:endParaRPr lang="en-US"/>
        </a:p>
      </dgm:t>
    </dgm:pt>
    <dgm:pt modelId="{6FD859C2-F55E-43D3-B917-264433AE5A55}">
      <dgm:prSet/>
      <dgm:spPr/>
      <dgm:t>
        <a:bodyPr/>
        <a:lstStyle/>
        <a:p>
          <a:r>
            <a:rPr lang="en-GB" dirty="0">
              <a:latin typeface="Arial" panose="020B0604020202020204" pitchFamily="34" charset="0"/>
              <a:cs typeface="Arial" panose="020B0604020202020204" pitchFamily="34" charset="0"/>
            </a:rPr>
            <a:t>Patients need to have adequate levels of oestradiol to benefit from testosterone, so they must have been on standard HRT first for 3 months before considering testosterone. </a:t>
          </a:r>
          <a:endParaRPr lang="en-US" dirty="0">
            <a:latin typeface="Arial" panose="020B0604020202020204" pitchFamily="34" charset="0"/>
            <a:cs typeface="Arial" panose="020B0604020202020204" pitchFamily="34" charset="0"/>
          </a:endParaRPr>
        </a:p>
      </dgm:t>
    </dgm:pt>
    <dgm:pt modelId="{CC46AF09-9D6B-4755-8F81-3B3A07ADCB2A}" type="parTrans" cxnId="{A4851D61-DE15-4AAE-8C30-D2ED560C8094}">
      <dgm:prSet/>
      <dgm:spPr/>
      <dgm:t>
        <a:bodyPr/>
        <a:lstStyle/>
        <a:p>
          <a:endParaRPr lang="en-US"/>
        </a:p>
      </dgm:t>
    </dgm:pt>
    <dgm:pt modelId="{D319E05D-061A-458B-8D1B-2A90E18913DF}" type="sibTrans" cxnId="{A4851D61-DE15-4AAE-8C30-D2ED560C8094}">
      <dgm:prSet/>
      <dgm:spPr/>
      <dgm:t>
        <a:bodyPr/>
        <a:lstStyle/>
        <a:p>
          <a:endParaRPr lang="en-US"/>
        </a:p>
      </dgm:t>
    </dgm:pt>
    <dgm:pt modelId="{DA22DADB-4F69-4A57-A8DE-8D1FD5230C88}">
      <dgm:prSet/>
      <dgm:spPr/>
      <dgm:t>
        <a:bodyPr/>
        <a:lstStyle/>
        <a:p>
          <a:r>
            <a:rPr lang="en-GB" dirty="0">
              <a:latin typeface="Arial" panose="020B0604020202020204" pitchFamily="34" charset="0"/>
              <a:cs typeface="Arial" panose="020B0604020202020204" pitchFamily="34" charset="0"/>
            </a:rPr>
            <a:t>Consider a trial of testosterone if: testosterone levels are low (blood test) </a:t>
          </a:r>
          <a:endParaRPr lang="en-US" dirty="0">
            <a:latin typeface="Arial" panose="020B0604020202020204" pitchFamily="34" charset="0"/>
            <a:cs typeface="Arial" panose="020B0604020202020204" pitchFamily="34" charset="0"/>
          </a:endParaRPr>
        </a:p>
      </dgm:t>
    </dgm:pt>
    <dgm:pt modelId="{1F017370-CACD-470C-9F91-890BB294DE7F}" type="parTrans" cxnId="{9486D54E-5322-4AC1-8742-9A39C05B4571}">
      <dgm:prSet/>
      <dgm:spPr/>
      <dgm:t>
        <a:bodyPr/>
        <a:lstStyle/>
        <a:p>
          <a:endParaRPr lang="en-US"/>
        </a:p>
      </dgm:t>
    </dgm:pt>
    <dgm:pt modelId="{279A09AA-19CD-444A-BC83-BFE5F499D701}" type="sibTrans" cxnId="{9486D54E-5322-4AC1-8742-9A39C05B4571}">
      <dgm:prSet/>
      <dgm:spPr/>
      <dgm:t>
        <a:bodyPr/>
        <a:lstStyle/>
        <a:p>
          <a:endParaRPr lang="en-US"/>
        </a:p>
      </dgm:t>
    </dgm:pt>
    <dgm:pt modelId="{B738E05A-A513-4C29-8288-9B525EBF28AC}">
      <dgm:prSet/>
      <dgm:spPr/>
      <dgm:t>
        <a:bodyPr/>
        <a:lstStyle/>
        <a:p>
          <a:r>
            <a:rPr lang="en-GB" dirty="0">
              <a:latin typeface="Arial" panose="020B0604020202020204" pitchFamily="34" charset="0"/>
              <a:cs typeface="Arial" panose="020B0604020202020204" pitchFamily="34" charset="0"/>
            </a:rPr>
            <a:t>Re-check bloods 2-3 months</a:t>
          </a:r>
          <a:endParaRPr lang="en-US" dirty="0">
            <a:latin typeface="Arial" panose="020B0604020202020204" pitchFamily="34" charset="0"/>
            <a:cs typeface="Arial" panose="020B0604020202020204" pitchFamily="34" charset="0"/>
          </a:endParaRPr>
        </a:p>
      </dgm:t>
    </dgm:pt>
    <dgm:pt modelId="{DFCE5F21-6628-467E-9E95-047D45EC23E7}" type="parTrans" cxnId="{AB6C523A-2A14-429B-829D-6A6187CFCC81}">
      <dgm:prSet/>
      <dgm:spPr/>
      <dgm:t>
        <a:bodyPr/>
        <a:lstStyle/>
        <a:p>
          <a:endParaRPr lang="en-US"/>
        </a:p>
      </dgm:t>
    </dgm:pt>
    <dgm:pt modelId="{9CBFDB71-268F-4F73-9C52-2D59FBAD1ABF}" type="sibTrans" cxnId="{AB6C523A-2A14-429B-829D-6A6187CFCC81}">
      <dgm:prSet/>
      <dgm:spPr/>
      <dgm:t>
        <a:bodyPr/>
        <a:lstStyle/>
        <a:p>
          <a:endParaRPr lang="en-US"/>
        </a:p>
      </dgm:t>
    </dgm:pt>
    <dgm:pt modelId="{3C7642D9-85F0-4855-9E46-1AF4FF8540DD}">
      <dgm:prSet/>
      <dgm:spPr/>
      <dgm:t>
        <a:bodyPr/>
        <a:lstStyle/>
        <a:p>
          <a:r>
            <a:rPr lang="en-GB" dirty="0">
              <a:latin typeface="Arial" panose="020B0604020202020204" pitchFamily="34" charset="0"/>
              <a:cs typeface="Arial" panose="020B0604020202020204" pitchFamily="34" charset="0"/>
            </a:rPr>
            <a:t>If no improvement by 6 months- review and consider stopping </a:t>
          </a:r>
          <a:endParaRPr lang="en-US" dirty="0">
            <a:latin typeface="Arial" panose="020B0604020202020204" pitchFamily="34" charset="0"/>
            <a:cs typeface="Arial" panose="020B0604020202020204" pitchFamily="34" charset="0"/>
          </a:endParaRPr>
        </a:p>
      </dgm:t>
    </dgm:pt>
    <dgm:pt modelId="{6874DD45-5099-49C4-8D5C-511E4DCA8177}" type="parTrans" cxnId="{52C8AE48-6FAC-4167-96DE-AAEE28086744}">
      <dgm:prSet/>
      <dgm:spPr/>
      <dgm:t>
        <a:bodyPr/>
        <a:lstStyle/>
        <a:p>
          <a:endParaRPr lang="en-US"/>
        </a:p>
      </dgm:t>
    </dgm:pt>
    <dgm:pt modelId="{1BCFAFBF-EC06-4CC4-AEA3-87E6C42D1F5A}" type="sibTrans" cxnId="{52C8AE48-6FAC-4167-96DE-AAEE28086744}">
      <dgm:prSet/>
      <dgm:spPr/>
      <dgm:t>
        <a:bodyPr/>
        <a:lstStyle/>
        <a:p>
          <a:endParaRPr lang="en-US"/>
        </a:p>
      </dgm:t>
    </dgm:pt>
    <dgm:pt modelId="{5C9AC3A1-9B5C-4E72-AF5F-674AB161AE9C}" type="pres">
      <dgm:prSet presAssocID="{C38BB4EB-D694-426F-9DF1-FDCD5DD75E81}" presName="outerComposite" presStyleCnt="0">
        <dgm:presLayoutVars>
          <dgm:chMax val="5"/>
          <dgm:dir/>
          <dgm:resizeHandles val="exact"/>
        </dgm:presLayoutVars>
      </dgm:prSet>
      <dgm:spPr/>
    </dgm:pt>
    <dgm:pt modelId="{F7DDB2B4-351C-49DD-ABF2-D3B6DBD88B51}" type="pres">
      <dgm:prSet presAssocID="{C38BB4EB-D694-426F-9DF1-FDCD5DD75E81}" presName="dummyMaxCanvas" presStyleCnt="0">
        <dgm:presLayoutVars/>
      </dgm:prSet>
      <dgm:spPr/>
    </dgm:pt>
    <dgm:pt modelId="{A4B42B2A-A2D8-4DD7-89C7-DE40AA8E7DEE}" type="pres">
      <dgm:prSet presAssocID="{C38BB4EB-D694-426F-9DF1-FDCD5DD75E81}" presName="FiveNodes_1" presStyleLbl="node1" presStyleIdx="0" presStyleCnt="5">
        <dgm:presLayoutVars>
          <dgm:bulletEnabled val="1"/>
        </dgm:presLayoutVars>
      </dgm:prSet>
      <dgm:spPr/>
    </dgm:pt>
    <dgm:pt modelId="{ADFCC92E-5F14-46A9-B0BB-CD18C32D50FF}" type="pres">
      <dgm:prSet presAssocID="{C38BB4EB-D694-426F-9DF1-FDCD5DD75E81}" presName="FiveNodes_2" presStyleLbl="node1" presStyleIdx="1" presStyleCnt="5">
        <dgm:presLayoutVars>
          <dgm:bulletEnabled val="1"/>
        </dgm:presLayoutVars>
      </dgm:prSet>
      <dgm:spPr/>
    </dgm:pt>
    <dgm:pt modelId="{E4F33449-E5D1-408A-A09A-C207328FD756}" type="pres">
      <dgm:prSet presAssocID="{C38BB4EB-D694-426F-9DF1-FDCD5DD75E81}" presName="FiveNodes_3" presStyleLbl="node1" presStyleIdx="2" presStyleCnt="5">
        <dgm:presLayoutVars>
          <dgm:bulletEnabled val="1"/>
        </dgm:presLayoutVars>
      </dgm:prSet>
      <dgm:spPr/>
    </dgm:pt>
    <dgm:pt modelId="{437A447D-155C-41AA-9E20-DF7EA22ED7E4}" type="pres">
      <dgm:prSet presAssocID="{C38BB4EB-D694-426F-9DF1-FDCD5DD75E81}" presName="FiveNodes_4" presStyleLbl="node1" presStyleIdx="3" presStyleCnt="5">
        <dgm:presLayoutVars>
          <dgm:bulletEnabled val="1"/>
        </dgm:presLayoutVars>
      </dgm:prSet>
      <dgm:spPr/>
    </dgm:pt>
    <dgm:pt modelId="{FC07A8A3-0E2C-4D28-85EF-3FB5F3BD6475}" type="pres">
      <dgm:prSet presAssocID="{C38BB4EB-D694-426F-9DF1-FDCD5DD75E81}" presName="FiveNodes_5" presStyleLbl="node1" presStyleIdx="4" presStyleCnt="5">
        <dgm:presLayoutVars>
          <dgm:bulletEnabled val="1"/>
        </dgm:presLayoutVars>
      </dgm:prSet>
      <dgm:spPr/>
    </dgm:pt>
    <dgm:pt modelId="{6D22D005-071B-4865-9A40-617C2CE069F3}" type="pres">
      <dgm:prSet presAssocID="{C38BB4EB-D694-426F-9DF1-FDCD5DD75E81}" presName="FiveConn_1-2" presStyleLbl="fgAccFollowNode1" presStyleIdx="0" presStyleCnt="4">
        <dgm:presLayoutVars>
          <dgm:bulletEnabled val="1"/>
        </dgm:presLayoutVars>
      </dgm:prSet>
      <dgm:spPr/>
    </dgm:pt>
    <dgm:pt modelId="{D0FE4891-BAA1-4B20-8123-537C7748A894}" type="pres">
      <dgm:prSet presAssocID="{C38BB4EB-D694-426F-9DF1-FDCD5DD75E81}" presName="FiveConn_2-3" presStyleLbl="fgAccFollowNode1" presStyleIdx="1" presStyleCnt="4">
        <dgm:presLayoutVars>
          <dgm:bulletEnabled val="1"/>
        </dgm:presLayoutVars>
      </dgm:prSet>
      <dgm:spPr/>
    </dgm:pt>
    <dgm:pt modelId="{63D9D560-32F9-4F0B-8E38-6792D36F437A}" type="pres">
      <dgm:prSet presAssocID="{C38BB4EB-D694-426F-9DF1-FDCD5DD75E81}" presName="FiveConn_3-4" presStyleLbl="fgAccFollowNode1" presStyleIdx="2" presStyleCnt="4">
        <dgm:presLayoutVars>
          <dgm:bulletEnabled val="1"/>
        </dgm:presLayoutVars>
      </dgm:prSet>
      <dgm:spPr/>
    </dgm:pt>
    <dgm:pt modelId="{4D04084D-A134-4D97-8AEE-BCFCB5D20F34}" type="pres">
      <dgm:prSet presAssocID="{C38BB4EB-D694-426F-9DF1-FDCD5DD75E81}" presName="FiveConn_4-5" presStyleLbl="fgAccFollowNode1" presStyleIdx="3" presStyleCnt="4">
        <dgm:presLayoutVars>
          <dgm:bulletEnabled val="1"/>
        </dgm:presLayoutVars>
      </dgm:prSet>
      <dgm:spPr/>
    </dgm:pt>
    <dgm:pt modelId="{6346665B-B009-4305-9F18-97B65CB6B157}" type="pres">
      <dgm:prSet presAssocID="{C38BB4EB-D694-426F-9DF1-FDCD5DD75E81}" presName="FiveNodes_1_text" presStyleLbl="node1" presStyleIdx="4" presStyleCnt="5">
        <dgm:presLayoutVars>
          <dgm:bulletEnabled val="1"/>
        </dgm:presLayoutVars>
      </dgm:prSet>
      <dgm:spPr/>
    </dgm:pt>
    <dgm:pt modelId="{8938FDC6-4B7D-46CE-92AC-D3C075B05BEA}" type="pres">
      <dgm:prSet presAssocID="{C38BB4EB-D694-426F-9DF1-FDCD5DD75E81}" presName="FiveNodes_2_text" presStyleLbl="node1" presStyleIdx="4" presStyleCnt="5">
        <dgm:presLayoutVars>
          <dgm:bulletEnabled val="1"/>
        </dgm:presLayoutVars>
      </dgm:prSet>
      <dgm:spPr/>
    </dgm:pt>
    <dgm:pt modelId="{0C4C25E2-1CCC-4D1C-87B4-D73803360770}" type="pres">
      <dgm:prSet presAssocID="{C38BB4EB-D694-426F-9DF1-FDCD5DD75E81}" presName="FiveNodes_3_text" presStyleLbl="node1" presStyleIdx="4" presStyleCnt="5">
        <dgm:presLayoutVars>
          <dgm:bulletEnabled val="1"/>
        </dgm:presLayoutVars>
      </dgm:prSet>
      <dgm:spPr/>
    </dgm:pt>
    <dgm:pt modelId="{D796ED99-CA34-479A-8837-9E80D4A18B22}" type="pres">
      <dgm:prSet presAssocID="{C38BB4EB-D694-426F-9DF1-FDCD5DD75E81}" presName="FiveNodes_4_text" presStyleLbl="node1" presStyleIdx="4" presStyleCnt="5">
        <dgm:presLayoutVars>
          <dgm:bulletEnabled val="1"/>
        </dgm:presLayoutVars>
      </dgm:prSet>
      <dgm:spPr/>
    </dgm:pt>
    <dgm:pt modelId="{F1F31870-DD9E-400D-BB73-F866EE4FB3E0}" type="pres">
      <dgm:prSet presAssocID="{C38BB4EB-D694-426F-9DF1-FDCD5DD75E81}" presName="FiveNodes_5_text" presStyleLbl="node1" presStyleIdx="4" presStyleCnt="5">
        <dgm:presLayoutVars>
          <dgm:bulletEnabled val="1"/>
        </dgm:presLayoutVars>
      </dgm:prSet>
      <dgm:spPr/>
    </dgm:pt>
  </dgm:ptLst>
  <dgm:cxnLst>
    <dgm:cxn modelId="{1400690A-8E19-42CE-9137-930909DC2A0A}" type="presOf" srcId="{3C7642D9-85F0-4855-9E46-1AF4FF8540DD}" destId="{F1F31870-DD9E-400D-BB73-F866EE4FB3E0}" srcOrd="1" destOrd="0" presId="urn:microsoft.com/office/officeart/2005/8/layout/vProcess5"/>
    <dgm:cxn modelId="{4E946D0A-D496-4B5F-B54E-4E86064F3859}" type="presOf" srcId="{3C7642D9-85F0-4855-9E46-1AF4FF8540DD}" destId="{FC07A8A3-0E2C-4D28-85EF-3FB5F3BD6475}" srcOrd="0" destOrd="0" presId="urn:microsoft.com/office/officeart/2005/8/layout/vProcess5"/>
    <dgm:cxn modelId="{A0FA3212-93DE-4100-B823-52566510E01B}" type="presOf" srcId="{B738E05A-A513-4C29-8288-9B525EBF28AC}" destId="{437A447D-155C-41AA-9E20-DF7EA22ED7E4}" srcOrd="0" destOrd="0" presId="urn:microsoft.com/office/officeart/2005/8/layout/vProcess5"/>
    <dgm:cxn modelId="{56D29F15-83AD-4A30-AD74-291A28DF3FEE}" type="presOf" srcId="{6FD859C2-F55E-43D3-B917-264433AE5A55}" destId="{8938FDC6-4B7D-46CE-92AC-D3C075B05BEA}" srcOrd="1" destOrd="0" presId="urn:microsoft.com/office/officeart/2005/8/layout/vProcess5"/>
    <dgm:cxn modelId="{AB6C523A-2A14-429B-829D-6A6187CFCC81}" srcId="{C38BB4EB-D694-426F-9DF1-FDCD5DD75E81}" destId="{B738E05A-A513-4C29-8288-9B525EBF28AC}" srcOrd="3" destOrd="0" parTransId="{DFCE5F21-6628-467E-9E95-047D45EC23E7}" sibTransId="{9CBFDB71-268F-4F73-9C52-2D59FBAD1ABF}"/>
    <dgm:cxn modelId="{E480213E-B16A-4406-A619-CB7825DF8299}" type="presOf" srcId="{279A09AA-19CD-444A-BC83-BFE5F499D701}" destId="{63D9D560-32F9-4F0B-8E38-6792D36F437A}" srcOrd="0" destOrd="0" presId="urn:microsoft.com/office/officeart/2005/8/layout/vProcess5"/>
    <dgm:cxn modelId="{A3446C5E-65EB-4F48-8E10-DFDF82E9E97C}" type="presOf" srcId="{B738E05A-A513-4C29-8288-9B525EBF28AC}" destId="{D796ED99-CA34-479A-8837-9E80D4A18B22}" srcOrd="1" destOrd="0" presId="urn:microsoft.com/office/officeart/2005/8/layout/vProcess5"/>
    <dgm:cxn modelId="{F1D2C960-4710-4C89-AD8B-19D467730022}" type="presOf" srcId="{DA22DADB-4F69-4A57-A8DE-8D1FD5230C88}" destId="{0C4C25E2-1CCC-4D1C-87B4-D73803360770}" srcOrd="1" destOrd="0" presId="urn:microsoft.com/office/officeart/2005/8/layout/vProcess5"/>
    <dgm:cxn modelId="{A4851D61-DE15-4AAE-8C30-D2ED560C8094}" srcId="{C38BB4EB-D694-426F-9DF1-FDCD5DD75E81}" destId="{6FD859C2-F55E-43D3-B917-264433AE5A55}" srcOrd="1" destOrd="0" parTransId="{CC46AF09-9D6B-4755-8F81-3B3A07ADCB2A}" sibTransId="{D319E05D-061A-458B-8D1B-2A90E18913DF}"/>
    <dgm:cxn modelId="{8C40E143-EE98-4B30-9A72-B6EC917F6B2A}" type="presOf" srcId="{5AFE529B-880E-40F2-A2B1-5B92B84F8BC6}" destId="{6346665B-B009-4305-9F18-97B65CB6B157}" srcOrd="1" destOrd="0" presId="urn:microsoft.com/office/officeart/2005/8/layout/vProcess5"/>
    <dgm:cxn modelId="{4F810B46-A7AF-4D3C-8C6C-DEA52537F0B9}" srcId="{C38BB4EB-D694-426F-9DF1-FDCD5DD75E81}" destId="{5AFE529B-880E-40F2-A2B1-5B92B84F8BC6}" srcOrd="0" destOrd="0" parTransId="{7A141B76-8CB8-4633-ACE6-4AD21815C130}" sibTransId="{5FF81C4E-9B2C-419E-8777-4F2D6CCB5DF3}"/>
    <dgm:cxn modelId="{52C8AE48-6FAC-4167-96DE-AAEE28086744}" srcId="{C38BB4EB-D694-426F-9DF1-FDCD5DD75E81}" destId="{3C7642D9-85F0-4855-9E46-1AF4FF8540DD}" srcOrd="4" destOrd="0" parTransId="{6874DD45-5099-49C4-8D5C-511E4DCA8177}" sibTransId="{1BCFAFBF-EC06-4CC4-AEA3-87E6C42D1F5A}"/>
    <dgm:cxn modelId="{9486D54E-5322-4AC1-8742-9A39C05B4571}" srcId="{C38BB4EB-D694-426F-9DF1-FDCD5DD75E81}" destId="{DA22DADB-4F69-4A57-A8DE-8D1FD5230C88}" srcOrd="2" destOrd="0" parTransId="{1F017370-CACD-470C-9F91-890BB294DE7F}" sibTransId="{279A09AA-19CD-444A-BC83-BFE5F499D701}"/>
    <dgm:cxn modelId="{92EF5897-E1F1-4F92-A8C5-393C2FF14E90}" type="presOf" srcId="{C38BB4EB-D694-426F-9DF1-FDCD5DD75E81}" destId="{5C9AC3A1-9B5C-4E72-AF5F-674AB161AE9C}" srcOrd="0" destOrd="0" presId="urn:microsoft.com/office/officeart/2005/8/layout/vProcess5"/>
    <dgm:cxn modelId="{FCD2ACA0-271D-4BE1-B627-DC19F56F25B2}" type="presOf" srcId="{DA22DADB-4F69-4A57-A8DE-8D1FD5230C88}" destId="{E4F33449-E5D1-408A-A09A-C207328FD756}" srcOrd="0" destOrd="0" presId="urn:microsoft.com/office/officeart/2005/8/layout/vProcess5"/>
    <dgm:cxn modelId="{B7268BA4-D796-42B8-94BD-29EC7A17B12D}" type="presOf" srcId="{5FF81C4E-9B2C-419E-8777-4F2D6CCB5DF3}" destId="{6D22D005-071B-4865-9A40-617C2CE069F3}" srcOrd="0" destOrd="0" presId="urn:microsoft.com/office/officeart/2005/8/layout/vProcess5"/>
    <dgm:cxn modelId="{6EBEC0DC-3947-41F3-AF0D-E2C1EF3D634C}" type="presOf" srcId="{9CBFDB71-268F-4F73-9C52-2D59FBAD1ABF}" destId="{4D04084D-A134-4D97-8AEE-BCFCB5D20F34}" srcOrd="0" destOrd="0" presId="urn:microsoft.com/office/officeart/2005/8/layout/vProcess5"/>
    <dgm:cxn modelId="{279AF1E0-3D6B-441D-BE8B-5942E6A82851}" type="presOf" srcId="{D319E05D-061A-458B-8D1B-2A90E18913DF}" destId="{D0FE4891-BAA1-4B20-8123-537C7748A894}" srcOrd="0" destOrd="0" presId="urn:microsoft.com/office/officeart/2005/8/layout/vProcess5"/>
    <dgm:cxn modelId="{C88F0FF0-5660-423A-BC94-62A1BE2D6BDD}" type="presOf" srcId="{6FD859C2-F55E-43D3-B917-264433AE5A55}" destId="{ADFCC92E-5F14-46A9-B0BB-CD18C32D50FF}" srcOrd="0" destOrd="0" presId="urn:microsoft.com/office/officeart/2005/8/layout/vProcess5"/>
    <dgm:cxn modelId="{6ACAA9F8-295B-41D9-9BA2-BFF8D4158A86}" type="presOf" srcId="{5AFE529B-880E-40F2-A2B1-5B92B84F8BC6}" destId="{A4B42B2A-A2D8-4DD7-89C7-DE40AA8E7DEE}" srcOrd="0" destOrd="0" presId="urn:microsoft.com/office/officeart/2005/8/layout/vProcess5"/>
    <dgm:cxn modelId="{0A658901-9682-46DF-ADC3-C27B0ED73D42}" type="presParOf" srcId="{5C9AC3A1-9B5C-4E72-AF5F-674AB161AE9C}" destId="{F7DDB2B4-351C-49DD-ABF2-D3B6DBD88B51}" srcOrd="0" destOrd="0" presId="urn:microsoft.com/office/officeart/2005/8/layout/vProcess5"/>
    <dgm:cxn modelId="{82F1C8AF-D1BE-4D1B-BD40-0BBCDDBEBE56}" type="presParOf" srcId="{5C9AC3A1-9B5C-4E72-AF5F-674AB161AE9C}" destId="{A4B42B2A-A2D8-4DD7-89C7-DE40AA8E7DEE}" srcOrd="1" destOrd="0" presId="urn:microsoft.com/office/officeart/2005/8/layout/vProcess5"/>
    <dgm:cxn modelId="{D3CF2314-F086-4EA0-BAD7-B77D56D7A9B3}" type="presParOf" srcId="{5C9AC3A1-9B5C-4E72-AF5F-674AB161AE9C}" destId="{ADFCC92E-5F14-46A9-B0BB-CD18C32D50FF}" srcOrd="2" destOrd="0" presId="urn:microsoft.com/office/officeart/2005/8/layout/vProcess5"/>
    <dgm:cxn modelId="{718E1D04-02D8-4D33-9478-26138D2E3437}" type="presParOf" srcId="{5C9AC3A1-9B5C-4E72-AF5F-674AB161AE9C}" destId="{E4F33449-E5D1-408A-A09A-C207328FD756}" srcOrd="3" destOrd="0" presId="urn:microsoft.com/office/officeart/2005/8/layout/vProcess5"/>
    <dgm:cxn modelId="{3D519C5B-E418-4639-9F69-CBA10B296142}" type="presParOf" srcId="{5C9AC3A1-9B5C-4E72-AF5F-674AB161AE9C}" destId="{437A447D-155C-41AA-9E20-DF7EA22ED7E4}" srcOrd="4" destOrd="0" presId="urn:microsoft.com/office/officeart/2005/8/layout/vProcess5"/>
    <dgm:cxn modelId="{842A1ECF-1485-4301-86D6-91CAC2DA510C}" type="presParOf" srcId="{5C9AC3A1-9B5C-4E72-AF5F-674AB161AE9C}" destId="{FC07A8A3-0E2C-4D28-85EF-3FB5F3BD6475}" srcOrd="5" destOrd="0" presId="urn:microsoft.com/office/officeart/2005/8/layout/vProcess5"/>
    <dgm:cxn modelId="{70B3EF37-2455-49A4-9750-BD9CDD17FDB2}" type="presParOf" srcId="{5C9AC3A1-9B5C-4E72-AF5F-674AB161AE9C}" destId="{6D22D005-071B-4865-9A40-617C2CE069F3}" srcOrd="6" destOrd="0" presId="urn:microsoft.com/office/officeart/2005/8/layout/vProcess5"/>
    <dgm:cxn modelId="{D0064D0E-B7BC-48D0-8759-5740C7D3C12F}" type="presParOf" srcId="{5C9AC3A1-9B5C-4E72-AF5F-674AB161AE9C}" destId="{D0FE4891-BAA1-4B20-8123-537C7748A894}" srcOrd="7" destOrd="0" presId="urn:microsoft.com/office/officeart/2005/8/layout/vProcess5"/>
    <dgm:cxn modelId="{CE3345F1-FAC8-4B22-810D-068D1855E3C6}" type="presParOf" srcId="{5C9AC3A1-9B5C-4E72-AF5F-674AB161AE9C}" destId="{63D9D560-32F9-4F0B-8E38-6792D36F437A}" srcOrd="8" destOrd="0" presId="urn:microsoft.com/office/officeart/2005/8/layout/vProcess5"/>
    <dgm:cxn modelId="{B3B09C7C-73B6-42F0-ABA4-2A6E7B38F05E}" type="presParOf" srcId="{5C9AC3A1-9B5C-4E72-AF5F-674AB161AE9C}" destId="{4D04084D-A134-4D97-8AEE-BCFCB5D20F34}" srcOrd="9" destOrd="0" presId="urn:microsoft.com/office/officeart/2005/8/layout/vProcess5"/>
    <dgm:cxn modelId="{7F1D2B45-DCDE-4B46-80C7-5CF4B6ED4E5E}" type="presParOf" srcId="{5C9AC3A1-9B5C-4E72-AF5F-674AB161AE9C}" destId="{6346665B-B009-4305-9F18-97B65CB6B157}" srcOrd="10" destOrd="0" presId="urn:microsoft.com/office/officeart/2005/8/layout/vProcess5"/>
    <dgm:cxn modelId="{06D05FF8-E60F-4B41-B48C-C19C23E5087A}" type="presParOf" srcId="{5C9AC3A1-9B5C-4E72-AF5F-674AB161AE9C}" destId="{8938FDC6-4B7D-46CE-92AC-D3C075B05BEA}" srcOrd="11" destOrd="0" presId="urn:microsoft.com/office/officeart/2005/8/layout/vProcess5"/>
    <dgm:cxn modelId="{F8884333-A846-4FB7-BFBD-7810B2E4B1F9}" type="presParOf" srcId="{5C9AC3A1-9B5C-4E72-AF5F-674AB161AE9C}" destId="{0C4C25E2-1CCC-4D1C-87B4-D73803360770}" srcOrd="12" destOrd="0" presId="urn:microsoft.com/office/officeart/2005/8/layout/vProcess5"/>
    <dgm:cxn modelId="{65AD01ED-7446-4033-BAC1-F6B8518A03C4}" type="presParOf" srcId="{5C9AC3A1-9B5C-4E72-AF5F-674AB161AE9C}" destId="{D796ED99-CA34-479A-8837-9E80D4A18B22}" srcOrd="13" destOrd="0" presId="urn:microsoft.com/office/officeart/2005/8/layout/vProcess5"/>
    <dgm:cxn modelId="{A17CBAF9-6560-4192-BBB6-5E3B09325978}" type="presParOf" srcId="{5C9AC3A1-9B5C-4E72-AF5F-674AB161AE9C}" destId="{F1F31870-DD9E-400D-BB73-F866EE4FB3E0}"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97FB0B2-D7D1-47FF-A8E1-990C0D3D6381}"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479B9793-1155-4E73-ADA3-3DCA2E20C8EA}">
      <dgm:prSet/>
      <dgm:spPr/>
      <dgm:t>
        <a:bodyPr/>
        <a:lstStyle/>
        <a:p>
          <a:r>
            <a:rPr lang="en-GB" dirty="0">
              <a:latin typeface="Arial" panose="020B0604020202020204" pitchFamily="34" charset="0"/>
              <a:cs typeface="Arial" panose="020B0604020202020204" pitchFamily="34" charset="0"/>
            </a:rPr>
            <a:t>Contraindications:</a:t>
          </a:r>
          <a:endParaRPr lang="en-US" dirty="0">
            <a:latin typeface="Arial" panose="020B0604020202020204" pitchFamily="34" charset="0"/>
            <a:cs typeface="Arial" panose="020B0604020202020204" pitchFamily="34" charset="0"/>
          </a:endParaRPr>
        </a:p>
      </dgm:t>
    </dgm:pt>
    <dgm:pt modelId="{0666B51A-FBAB-46AA-B43F-2F191666A465}" type="parTrans" cxnId="{AECB596E-8EF4-4589-AF2B-4DB21A76D41E}">
      <dgm:prSet/>
      <dgm:spPr/>
      <dgm:t>
        <a:bodyPr/>
        <a:lstStyle/>
        <a:p>
          <a:endParaRPr lang="en-US"/>
        </a:p>
      </dgm:t>
    </dgm:pt>
    <dgm:pt modelId="{A6E5B943-D948-41FC-8E66-1EF63282AE87}" type="sibTrans" cxnId="{AECB596E-8EF4-4589-AF2B-4DB21A76D41E}">
      <dgm:prSet/>
      <dgm:spPr/>
      <dgm:t>
        <a:bodyPr/>
        <a:lstStyle/>
        <a:p>
          <a:endParaRPr lang="en-US"/>
        </a:p>
      </dgm:t>
    </dgm:pt>
    <dgm:pt modelId="{F56DAD26-FE32-4766-82A6-C28E78A7445F}">
      <dgm:prSet/>
      <dgm:spPr/>
      <dgm:t>
        <a:bodyPr/>
        <a:lstStyle/>
        <a:p>
          <a:r>
            <a:rPr lang="en-GB" dirty="0">
              <a:latin typeface="Arial" panose="020B0604020202020204" pitchFamily="34" charset="0"/>
              <a:cs typeface="Arial" panose="020B0604020202020204" pitchFamily="34" charset="0"/>
            </a:rPr>
            <a:t>Pregnant or breast feeding</a:t>
          </a:r>
          <a:endParaRPr lang="en-US" dirty="0">
            <a:latin typeface="Arial" panose="020B0604020202020204" pitchFamily="34" charset="0"/>
            <a:cs typeface="Arial" panose="020B0604020202020204" pitchFamily="34" charset="0"/>
          </a:endParaRPr>
        </a:p>
      </dgm:t>
    </dgm:pt>
    <dgm:pt modelId="{587F05C4-E817-4873-8AFD-45A831650BD6}" type="parTrans" cxnId="{C93C61B0-5039-47F0-B32B-021F54B86F92}">
      <dgm:prSet/>
      <dgm:spPr/>
      <dgm:t>
        <a:bodyPr/>
        <a:lstStyle/>
        <a:p>
          <a:endParaRPr lang="en-US"/>
        </a:p>
      </dgm:t>
    </dgm:pt>
    <dgm:pt modelId="{D2810F88-4D38-4505-86C1-6F3A3BEF7067}" type="sibTrans" cxnId="{C93C61B0-5039-47F0-B32B-021F54B86F92}">
      <dgm:prSet/>
      <dgm:spPr/>
      <dgm:t>
        <a:bodyPr/>
        <a:lstStyle/>
        <a:p>
          <a:endParaRPr lang="en-US"/>
        </a:p>
      </dgm:t>
    </dgm:pt>
    <dgm:pt modelId="{841E9253-7DD4-4767-A053-204193029CBB}">
      <dgm:prSet/>
      <dgm:spPr/>
      <dgm:t>
        <a:bodyPr/>
        <a:lstStyle/>
        <a:p>
          <a:r>
            <a:rPr lang="en-GB" dirty="0">
              <a:latin typeface="Arial" panose="020B0604020202020204" pitchFamily="34" charset="0"/>
              <a:cs typeface="Arial" panose="020B0604020202020204" pitchFamily="34" charset="0"/>
            </a:rPr>
            <a:t>Active liver disease </a:t>
          </a:r>
          <a:endParaRPr lang="en-US" dirty="0">
            <a:latin typeface="Arial" panose="020B0604020202020204" pitchFamily="34" charset="0"/>
            <a:cs typeface="Arial" panose="020B0604020202020204" pitchFamily="34" charset="0"/>
          </a:endParaRPr>
        </a:p>
      </dgm:t>
    </dgm:pt>
    <dgm:pt modelId="{3E605C8C-76D2-48F8-954E-9D72A562BA38}" type="parTrans" cxnId="{221D0DAC-94E4-4535-B38C-525B090D72ED}">
      <dgm:prSet/>
      <dgm:spPr/>
      <dgm:t>
        <a:bodyPr/>
        <a:lstStyle/>
        <a:p>
          <a:endParaRPr lang="en-US"/>
        </a:p>
      </dgm:t>
    </dgm:pt>
    <dgm:pt modelId="{4A2AAFDC-789A-4F28-BCFF-A8F887752FCA}" type="sibTrans" cxnId="{221D0DAC-94E4-4535-B38C-525B090D72ED}">
      <dgm:prSet/>
      <dgm:spPr/>
      <dgm:t>
        <a:bodyPr/>
        <a:lstStyle/>
        <a:p>
          <a:endParaRPr lang="en-US"/>
        </a:p>
      </dgm:t>
    </dgm:pt>
    <dgm:pt modelId="{51D1B388-A38F-487F-B4E3-DD09C0CAD876}">
      <dgm:prSet/>
      <dgm:spPr/>
      <dgm:t>
        <a:bodyPr/>
        <a:lstStyle/>
        <a:p>
          <a:r>
            <a:rPr lang="en-GB" dirty="0">
              <a:latin typeface="Arial" panose="020B0604020202020204" pitchFamily="34" charset="0"/>
              <a:cs typeface="Arial" panose="020B0604020202020204" pitchFamily="34" charset="0"/>
            </a:rPr>
            <a:t>History of hormone sensitive Cancer </a:t>
          </a:r>
          <a:endParaRPr lang="en-US" dirty="0">
            <a:latin typeface="Arial" panose="020B0604020202020204" pitchFamily="34" charset="0"/>
            <a:cs typeface="Arial" panose="020B0604020202020204" pitchFamily="34" charset="0"/>
          </a:endParaRPr>
        </a:p>
      </dgm:t>
    </dgm:pt>
    <dgm:pt modelId="{C33E6750-A996-48CD-8AEE-CBBEBF20191E}" type="parTrans" cxnId="{358C2783-3A50-45BC-805A-AD654F8A3CF5}">
      <dgm:prSet/>
      <dgm:spPr/>
      <dgm:t>
        <a:bodyPr/>
        <a:lstStyle/>
        <a:p>
          <a:endParaRPr lang="en-US"/>
        </a:p>
      </dgm:t>
    </dgm:pt>
    <dgm:pt modelId="{499C0E8E-9439-4471-8046-EBA5B40AD243}" type="sibTrans" cxnId="{358C2783-3A50-45BC-805A-AD654F8A3CF5}">
      <dgm:prSet/>
      <dgm:spPr/>
      <dgm:t>
        <a:bodyPr/>
        <a:lstStyle/>
        <a:p>
          <a:endParaRPr lang="en-US"/>
        </a:p>
      </dgm:t>
    </dgm:pt>
    <dgm:pt modelId="{22246DCE-23DE-47EB-B0AB-23C61A0DEBE9}">
      <dgm:prSet/>
      <dgm:spPr/>
      <dgm:t>
        <a:bodyPr/>
        <a:lstStyle/>
        <a:p>
          <a:r>
            <a:rPr lang="en-GB" dirty="0">
              <a:latin typeface="Arial" panose="020B0604020202020204" pitchFamily="34" charset="0"/>
              <a:cs typeface="Arial" panose="020B0604020202020204" pitchFamily="34" charset="0"/>
            </a:rPr>
            <a:t>Competitive athletes</a:t>
          </a:r>
          <a:endParaRPr lang="en-US" dirty="0">
            <a:latin typeface="Arial" panose="020B0604020202020204" pitchFamily="34" charset="0"/>
            <a:cs typeface="Arial" panose="020B0604020202020204" pitchFamily="34" charset="0"/>
          </a:endParaRPr>
        </a:p>
      </dgm:t>
    </dgm:pt>
    <dgm:pt modelId="{9CA23FA5-F990-4C5D-A093-565F6FCFB153}" type="parTrans" cxnId="{35CC64B2-C2FB-4DAB-B91A-E3E95A623F33}">
      <dgm:prSet/>
      <dgm:spPr/>
      <dgm:t>
        <a:bodyPr/>
        <a:lstStyle/>
        <a:p>
          <a:endParaRPr lang="en-US"/>
        </a:p>
      </dgm:t>
    </dgm:pt>
    <dgm:pt modelId="{F1A19287-5DB4-4725-BCAF-561C1CED4712}" type="sibTrans" cxnId="{35CC64B2-C2FB-4DAB-B91A-E3E95A623F33}">
      <dgm:prSet/>
      <dgm:spPr/>
      <dgm:t>
        <a:bodyPr/>
        <a:lstStyle/>
        <a:p>
          <a:endParaRPr lang="en-US"/>
        </a:p>
      </dgm:t>
    </dgm:pt>
    <dgm:pt modelId="{6EC71347-3096-4353-BAFD-69A0F56E36AE}">
      <dgm:prSet/>
      <dgm:spPr/>
      <dgm:t>
        <a:bodyPr/>
        <a:lstStyle/>
        <a:p>
          <a:r>
            <a:rPr lang="en-GB" dirty="0">
              <a:latin typeface="Arial" panose="020B0604020202020204" pitchFamily="34" charset="0"/>
              <a:cs typeface="Arial" panose="020B0604020202020204" pitchFamily="34" charset="0"/>
            </a:rPr>
            <a:t>Counsel about possible side effects:</a:t>
          </a:r>
          <a:endParaRPr lang="en-US" dirty="0">
            <a:latin typeface="Arial" panose="020B0604020202020204" pitchFamily="34" charset="0"/>
            <a:cs typeface="Arial" panose="020B0604020202020204" pitchFamily="34" charset="0"/>
          </a:endParaRPr>
        </a:p>
      </dgm:t>
    </dgm:pt>
    <dgm:pt modelId="{2491B8EA-87B5-407A-85DB-55074AEF4783}" type="parTrans" cxnId="{6B7374F5-E791-4CEF-A770-A19A145C2CFC}">
      <dgm:prSet/>
      <dgm:spPr/>
      <dgm:t>
        <a:bodyPr/>
        <a:lstStyle/>
        <a:p>
          <a:endParaRPr lang="en-US"/>
        </a:p>
      </dgm:t>
    </dgm:pt>
    <dgm:pt modelId="{5ADFDA28-9324-4A4C-84A2-EFE262A5DB6D}" type="sibTrans" cxnId="{6B7374F5-E791-4CEF-A770-A19A145C2CFC}">
      <dgm:prSet/>
      <dgm:spPr/>
      <dgm:t>
        <a:bodyPr/>
        <a:lstStyle/>
        <a:p>
          <a:endParaRPr lang="en-US"/>
        </a:p>
      </dgm:t>
    </dgm:pt>
    <dgm:pt modelId="{8F6D1C85-2D0F-4B6E-A2E1-E8B15D128E89}">
      <dgm:prSet/>
      <dgm:spPr/>
      <dgm:t>
        <a:bodyPr/>
        <a:lstStyle/>
        <a:p>
          <a:r>
            <a:rPr lang="en-GB" dirty="0">
              <a:latin typeface="Arial" panose="020B0604020202020204" pitchFamily="34" charset="0"/>
              <a:cs typeface="Arial" panose="020B0604020202020204" pitchFamily="34" charset="0"/>
            </a:rPr>
            <a:t>Hair growth, acne, weight gain – usually reversible</a:t>
          </a:r>
          <a:endParaRPr lang="en-US" dirty="0">
            <a:latin typeface="Arial" panose="020B0604020202020204" pitchFamily="34" charset="0"/>
            <a:cs typeface="Arial" panose="020B0604020202020204" pitchFamily="34" charset="0"/>
          </a:endParaRPr>
        </a:p>
      </dgm:t>
    </dgm:pt>
    <dgm:pt modelId="{E4079CD6-4FBA-410F-95CE-7563BA67326E}" type="parTrans" cxnId="{163CDBA9-6E49-45A8-934F-B75F95B2BFD8}">
      <dgm:prSet/>
      <dgm:spPr/>
      <dgm:t>
        <a:bodyPr/>
        <a:lstStyle/>
        <a:p>
          <a:endParaRPr lang="en-US"/>
        </a:p>
      </dgm:t>
    </dgm:pt>
    <dgm:pt modelId="{FC786672-D4AC-491A-8410-8341B99EC457}" type="sibTrans" cxnId="{163CDBA9-6E49-45A8-934F-B75F95B2BFD8}">
      <dgm:prSet/>
      <dgm:spPr/>
      <dgm:t>
        <a:bodyPr/>
        <a:lstStyle/>
        <a:p>
          <a:endParaRPr lang="en-US"/>
        </a:p>
      </dgm:t>
    </dgm:pt>
    <dgm:pt modelId="{CD541FFE-BDC9-4568-8613-0FC93518CD13}">
      <dgm:prSet/>
      <dgm:spPr/>
      <dgm:t>
        <a:bodyPr/>
        <a:lstStyle/>
        <a:p>
          <a:r>
            <a:rPr lang="en-GB" dirty="0">
              <a:latin typeface="Arial" panose="020B0604020202020204" pitchFamily="34" charset="0"/>
              <a:cs typeface="Arial" panose="020B0604020202020204" pitchFamily="34" charset="0"/>
            </a:rPr>
            <a:t>Alopecia, deepening of the voice, Clitoral enlargement – can be irreversible</a:t>
          </a:r>
          <a:endParaRPr lang="en-US" dirty="0">
            <a:latin typeface="Arial" panose="020B0604020202020204" pitchFamily="34" charset="0"/>
            <a:cs typeface="Arial" panose="020B0604020202020204" pitchFamily="34" charset="0"/>
          </a:endParaRPr>
        </a:p>
      </dgm:t>
    </dgm:pt>
    <dgm:pt modelId="{050B63F7-7184-4892-83A1-7B07558B85CE}" type="parTrans" cxnId="{DD8291B3-AF7B-4389-994C-30F2502CCA5B}">
      <dgm:prSet/>
      <dgm:spPr/>
      <dgm:t>
        <a:bodyPr/>
        <a:lstStyle/>
        <a:p>
          <a:endParaRPr lang="en-US"/>
        </a:p>
      </dgm:t>
    </dgm:pt>
    <dgm:pt modelId="{FA29B242-E65B-46D4-8C50-5AF31B98B9E5}" type="sibTrans" cxnId="{DD8291B3-AF7B-4389-994C-30F2502CCA5B}">
      <dgm:prSet/>
      <dgm:spPr/>
      <dgm:t>
        <a:bodyPr/>
        <a:lstStyle/>
        <a:p>
          <a:endParaRPr lang="en-US"/>
        </a:p>
      </dgm:t>
    </dgm:pt>
    <dgm:pt modelId="{20435FBA-E440-4D93-8A33-C13D7375FA9E}">
      <dgm:prSet/>
      <dgm:spPr/>
      <dgm:t>
        <a:bodyPr/>
        <a:lstStyle/>
        <a:p>
          <a:r>
            <a:rPr lang="en-GB" dirty="0">
              <a:latin typeface="Arial" panose="020B0604020202020204" pitchFamily="34" charset="0"/>
              <a:cs typeface="Arial" panose="020B0604020202020204" pitchFamily="34" charset="0"/>
            </a:rPr>
            <a:t>More data is required for long term outcomes on CVD and Breast Ca risk. </a:t>
          </a:r>
          <a:endParaRPr lang="en-US" dirty="0">
            <a:latin typeface="Arial" panose="020B0604020202020204" pitchFamily="34" charset="0"/>
            <a:cs typeface="Arial" panose="020B0604020202020204" pitchFamily="34" charset="0"/>
          </a:endParaRPr>
        </a:p>
      </dgm:t>
    </dgm:pt>
    <dgm:pt modelId="{CAB34020-9313-4E62-92AB-D657A8AD1A5C}" type="parTrans" cxnId="{24557671-FBE5-4752-B99D-F8723E546E85}">
      <dgm:prSet/>
      <dgm:spPr/>
      <dgm:t>
        <a:bodyPr/>
        <a:lstStyle/>
        <a:p>
          <a:endParaRPr lang="en-US"/>
        </a:p>
      </dgm:t>
    </dgm:pt>
    <dgm:pt modelId="{5882ED1F-8474-4B83-B37F-5A13C3648E94}" type="sibTrans" cxnId="{24557671-FBE5-4752-B99D-F8723E546E85}">
      <dgm:prSet/>
      <dgm:spPr/>
      <dgm:t>
        <a:bodyPr/>
        <a:lstStyle/>
        <a:p>
          <a:endParaRPr lang="en-US"/>
        </a:p>
      </dgm:t>
    </dgm:pt>
    <dgm:pt modelId="{0AD2BFC9-0404-40D9-B2F1-238DEFE119D8}" type="pres">
      <dgm:prSet presAssocID="{697FB0B2-D7D1-47FF-A8E1-990C0D3D6381}" presName="Name0" presStyleCnt="0">
        <dgm:presLayoutVars>
          <dgm:dir/>
          <dgm:animLvl val="lvl"/>
          <dgm:resizeHandles val="exact"/>
        </dgm:presLayoutVars>
      </dgm:prSet>
      <dgm:spPr/>
    </dgm:pt>
    <dgm:pt modelId="{1C373678-FC6B-4761-933B-C044FA5D6823}" type="pres">
      <dgm:prSet presAssocID="{479B9793-1155-4E73-ADA3-3DCA2E20C8EA}" presName="linNode" presStyleCnt="0"/>
      <dgm:spPr/>
    </dgm:pt>
    <dgm:pt modelId="{A78FA3A3-7FB9-4261-8C50-5638A01E12B0}" type="pres">
      <dgm:prSet presAssocID="{479B9793-1155-4E73-ADA3-3DCA2E20C8EA}" presName="parentText" presStyleLbl="node1" presStyleIdx="0" presStyleCnt="2">
        <dgm:presLayoutVars>
          <dgm:chMax val="1"/>
          <dgm:bulletEnabled val="1"/>
        </dgm:presLayoutVars>
      </dgm:prSet>
      <dgm:spPr/>
    </dgm:pt>
    <dgm:pt modelId="{4C72534F-FDEA-4D63-A89C-4678959A445D}" type="pres">
      <dgm:prSet presAssocID="{479B9793-1155-4E73-ADA3-3DCA2E20C8EA}" presName="descendantText" presStyleLbl="alignAccFollowNode1" presStyleIdx="0" presStyleCnt="2">
        <dgm:presLayoutVars>
          <dgm:bulletEnabled val="1"/>
        </dgm:presLayoutVars>
      </dgm:prSet>
      <dgm:spPr/>
    </dgm:pt>
    <dgm:pt modelId="{9959EC48-FAD5-44E5-A23A-670D2A01A6DA}" type="pres">
      <dgm:prSet presAssocID="{A6E5B943-D948-41FC-8E66-1EF63282AE87}" presName="sp" presStyleCnt="0"/>
      <dgm:spPr/>
    </dgm:pt>
    <dgm:pt modelId="{2799D385-6377-4B01-9549-859E1B116A5D}" type="pres">
      <dgm:prSet presAssocID="{6EC71347-3096-4353-BAFD-69A0F56E36AE}" presName="linNode" presStyleCnt="0"/>
      <dgm:spPr/>
    </dgm:pt>
    <dgm:pt modelId="{E9FD12A0-524C-4179-BBC2-F8A1F0A6D12C}" type="pres">
      <dgm:prSet presAssocID="{6EC71347-3096-4353-BAFD-69A0F56E36AE}" presName="parentText" presStyleLbl="node1" presStyleIdx="1" presStyleCnt="2">
        <dgm:presLayoutVars>
          <dgm:chMax val="1"/>
          <dgm:bulletEnabled val="1"/>
        </dgm:presLayoutVars>
      </dgm:prSet>
      <dgm:spPr/>
    </dgm:pt>
    <dgm:pt modelId="{093E78CF-A795-4006-A608-7B8E14983AE5}" type="pres">
      <dgm:prSet presAssocID="{6EC71347-3096-4353-BAFD-69A0F56E36AE}" presName="descendantText" presStyleLbl="alignAccFollowNode1" presStyleIdx="1" presStyleCnt="2">
        <dgm:presLayoutVars>
          <dgm:bulletEnabled val="1"/>
        </dgm:presLayoutVars>
      </dgm:prSet>
      <dgm:spPr/>
    </dgm:pt>
  </dgm:ptLst>
  <dgm:cxnLst>
    <dgm:cxn modelId="{D41CC009-8B8C-411E-95A9-BF9EAF24D354}" type="presOf" srcId="{F56DAD26-FE32-4766-82A6-C28E78A7445F}" destId="{4C72534F-FDEA-4D63-A89C-4678959A445D}" srcOrd="0" destOrd="0" presId="urn:microsoft.com/office/officeart/2005/8/layout/vList5"/>
    <dgm:cxn modelId="{AA9D0214-83EB-47D0-B072-B028D0AC3CD0}" type="presOf" srcId="{697FB0B2-D7D1-47FF-A8E1-990C0D3D6381}" destId="{0AD2BFC9-0404-40D9-B2F1-238DEFE119D8}" srcOrd="0" destOrd="0" presId="urn:microsoft.com/office/officeart/2005/8/layout/vList5"/>
    <dgm:cxn modelId="{8F61801E-9080-4D23-8131-19DDE9864750}" type="presOf" srcId="{479B9793-1155-4E73-ADA3-3DCA2E20C8EA}" destId="{A78FA3A3-7FB9-4261-8C50-5638A01E12B0}" srcOrd="0" destOrd="0" presId="urn:microsoft.com/office/officeart/2005/8/layout/vList5"/>
    <dgm:cxn modelId="{F320DB41-1D71-43AF-870E-9674B07BC2ED}" type="presOf" srcId="{22246DCE-23DE-47EB-B0AB-23C61A0DEBE9}" destId="{4C72534F-FDEA-4D63-A89C-4678959A445D}" srcOrd="0" destOrd="3" presId="urn:microsoft.com/office/officeart/2005/8/layout/vList5"/>
    <dgm:cxn modelId="{CF76FE69-74D8-43E8-BECF-610A107F5CEB}" type="presOf" srcId="{CD541FFE-BDC9-4568-8613-0FC93518CD13}" destId="{093E78CF-A795-4006-A608-7B8E14983AE5}" srcOrd="0" destOrd="1" presId="urn:microsoft.com/office/officeart/2005/8/layout/vList5"/>
    <dgm:cxn modelId="{E287576E-8536-416E-B595-A5A7588D267A}" type="presOf" srcId="{6EC71347-3096-4353-BAFD-69A0F56E36AE}" destId="{E9FD12A0-524C-4179-BBC2-F8A1F0A6D12C}" srcOrd="0" destOrd="0" presId="urn:microsoft.com/office/officeart/2005/8/layout/vList5"/>
    <dgm:cxn modelId="{AECB596E-8EF4-4589-AF2B-4DB21A76D41E}" srcId="{697FB0B2-D7D1-47FF-A8E1-990C0D3D6381}" destId="{479B9793-1155-4E73-ADA3-3DCA2E20C8EA}" srcOrd="0" destOrd="0" parTransId="{0666B51A-FBAB-46AA-B43F-2F191666A465}" sibTransId="{A6E5B943-D948-41FC-8E66-1EF63282AE87}"/>
    <dgm:cxn modelId="{24557671-FBE5-4752-B99D-F8723E546E85}" srcId="{6EC71347-3096-4353-BAFD-69A0F56E36AE}" destId="{20435FBA-E440-4D93-8A33-C13D7375FA9E}" srcOrd="2" destOrd="0" parTransId="{CAB34020-9313-4E62-92AB-D657A8AD1A5C}" sibTransId="{5882ED1F-8474-4B83-B37F-5A13C3648E94}"/>
    <dgm:cxn modelId="{7E04D874-80D3-4029-A5E6-F6A5914CE477}" type="presOf" srcId="{51D1B388-A38F-487F-B4E3-DD09C0CAD876}" destId="{4C72534F-FDEA-4D63-A89C-4678959A445D}" srcOrd="0" destOrd="2" presId="urn:microsoft.com/office/officeart/2005/8/layout/vList5"/>
    <dgm:cxn modelId="{358C2783-3A50-45BC-805A-AD654F8A3CF5}" srcId="{479B9793-1155-4E73-ADA3-3DCA2E20C8EA}" destId="{51D1B388-A38F-487F-B4E3-DD09C0CAD876}" srcOrd="2" destOrd="0" parTransId="{C33E6750-A996-48CD-8AEE-CBBEBF20191E}" sibTransId="{499C0E8E-9439-4471-8046-EBA5B40AD243}"/>
    <dgm:cxn modelId="{71397CA1-F7F8-4086-9302-89197B08B617}" type="presOf" srcId="{20435FBA-E440-4D93-8A33-C13D7375FA9E}" destId="{093E78CF-A795-4006-A608-7B8E14983AE5}" srcOrd="0" destOrd="2" presId="urn:microsoft.com/office/officeart/2005/8/layout/vList5"/>
    <dgm:cxn modelId="{163CDBA9-6E49-45A8-934F-B75F95B2BFD8}" srcId="{6EC71347-3096-4353-BAFD-69A0F56E36AE}" destId="{8F6D1C85-2D0F-4B6E-A2E1-E8B15D128E89}" srcOrd="0" destOrd="0" parTransId="{E4079CD6-4FBA-410F-95CE-7563BA67326E}" sibTransId="{FC786672-D4AC-491A-8410-8341B99EC457}"/>
    <dgm:cxn modelId="{221D0DAC-94E4-4535-B38C-525B090D72ED}" srcId="{479B9793-1155-4E73-ADA3-3DCA2E20C8EA}" destId="{841E9253-7DD4-4767-A053-204193029CBB}" srcOrd="1" destOrd="0" parTransId="{3E605C8C-76D2-48F8-954E-9D72A562BA38}" sibTransId="{4A2AAFDC-789A-4F28-BCFF-A8F887752FCA}"/>
    <dgm:cxn modelId="{C93C61B0-5039-47F0-B32B-021F54B86F92}" srcId="{479B9793-1155-4E73-ADA3-3DCA2E20C8EA}" destId="{F56DAD26-FE32-4766-82A6-C28E78A7445F}" srcOrd="0" destOrd="0" parTransId="{587F05C4-E817-4873-8AFD-45A831650BD6}" sibTransId="{D2810F88-4D38-4505-86C1-6F3A3BEF7067}"/>
    <dgm:cxn modelId="{F6D458B1-392C-4474-BB63-2894E616F29D}" type="presOf" srcId="{841E9253-7DD4-4767-A053-204193029CBB}" destId="{4C72534F-FDEA-4D63-A89C-4678959A445D}" srcOrd="0" destOrd="1" presId="urn:microsoft.com/office/officeart/2005/8/layout/vList5"/>
    <dgm:cxn modelId="{35CC64B2-C2FB-4DAB-B91A-E3E95A623F33}" srcId="{479B9793-1155-4E73-ADA3-3DCA2E20C8EA}" destId="{22246DCE-23DE-47EB-B0AB-23C61A0DEBE9}" srcOrd="3" destOrd="0" parTransId="{9CA23FA5-F990-4C5D-A093-565F6FCFB153}" sibTransId="{F1A19287-5DB4-4725-BCAF-561C1CED4712}"/>
    <dgm:cxn modelId="{DD8291B3-AF7B-4389-994C-30F2502CCA5B}" srcId="{6EC71347-3096-4353-BAFD-69A0F56E36AE}" destId="{CD541FFE-BDC9-4568-8613-0FC93518CD13}" srcOrd="1" destOrd="0" parTransId="{050B63F7-7184-4892-83A1-7B07558B85CE}" sibTransId="{FA29B242-E65B-46D4-8C50-5AF31B98B9E5}"/>
    <dgm:cxn modelId="{E2527ED9-41BD-4E1D-AF23-8F2AC5EFC02A}" type="presOf" srcId="{8F6D1C85-2D0F-4B6E-A2E1-E8B15D128E89}" destId="{093E78CF-A795-4006-A608-7B8E14983AE5}" srcOrd="0" destOrd="0" presId="urn:microsoft.com/office/officeart/2005/8/layout/vList5"/>
    <dgm:cxn modelId="{6B7374F5-E791-4CEF-A770-A19A145C2CFC}" srcId="{697FB0B2-D7D1-47FF-A8E1-990C0D3D6381}" destId="{6EC71347-3096-4353-BAFD-69A0F56E36AE}" srcOrd="1" destOrd="0" parTransId="{2491B8EA-87B5-407A-85DB-55074AEF4783}" sibTransId="{5ADFDA28-9324-4A4C-84A2-EFE262A5DB6D}"/>
    <dgm:cxn modelId="{CDA7A3D1-9F26-43E9-9E63-685B9981D7A4}" type="presParOf" srcId="{0AD2BFC9-0404-40D9-B2F1-238DEFE119D8}" destId="{1C373678-FC6B-4761-933B-C044FA5D6823}" srcOrd="0" destOrd="0" presId="urn:microsoft.com/office/officeart/2005/8/layout/vList5"/>
    <dgm:cxn modelId="{EA5E10A9-CABC-41C8-915D-9968A7843724}" type="presParOf" srcId="{1C373678-FC6B-4761-933B-C044FA5D6823}" destId="{A78FA3A3-7FB9-4261-8C50-5638A01E12B0}" srcOrd="0" destOrd="0" presId="urn:microsoft.com/office/officeart/2005/8/layout/vList5"/>
    <dgm:cxn modelId="{8A17C174-5E9B-472E-9DF3-39F5A0AC9E4B}" type="presParOf" srcId="{1C373678-FC6B-4761-933B-C044FA5D6823}" destId="{4C72534F-FDEA-4D63-A89C-4678959A445D}" srcOrd="1" destOrd="0" presId="urn:microsoft.com/office/officeart/2005/8/layout/vList5"/>
    <dgm:cxn modelId="{946FAC05-6F98-46E0-82D0-73453CEF0B89}" type="presParOf" srcId="{0AD2BFC9-0404-40D9-B2F1-238DEFE119D8}" destId="{9959EC48-FAD5-44E5-A23A-670D2A01A6DA}" srcOrd="1" destOrd="0" presId="urn:microsoft.com/office/officeart/2005/8/layout/vList5"/>
    <dgm:cxn modelId="{20882060-7C27-4E40-A9CC-882FFDEAE933}" type="presParOf" srcId="{0AD2BFC9-0404-40D9-B2F1-238DEFE119D8}" destId="{2799D385-6377-4B01-9549-859E1B116A5D}" srcOrd="2" destOrd="0" presId="urn:microsoft.com/office/officeart/2005/8/layout/vList5"/>
    <dgm:cxn modelId="{54BAD08A-9276-4139-B19B-400B9F4F6D0F}" type="presParOf" srcId="{2799D385-6377-4B01-9549-859E1B116A5D}" destId="{E9FD12A0-524C-4179-BBC2-F8A1F0A6D12C}" srcOrd="0" destOrd="0" presId="urn:microsoft.com/office/officeart/2005/8/layout/vList5"/>
    <dgm:cxn modelId="{FF11AD03-3BAC-42A6-A0B9-C2AB79137843}" type="presParOf" srcId="{2799D385-6377-4B01-9549-859E1B116A5D}" destId="{093E78CF-A795-4006-A608-7B8E14983AE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6D56B2-E8F7-4478-BAC7-9F796EDC66D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DDEBA50-9061-4E61-A197-4C3641450B94}">
      <dgm:prSet/>
      <dgm:spPr/>
      <dgm:t>
        <a:bodyPr/>
        <a:lstStyle/>
        <a:p>
          <a:r>
            <a:rPr lang="en-GB"/>
            <a:t>Menopause = Menstruation (periods) stops </a:t>
          </a:r>
          <a:endParaRPr lang="en-US"/>
        </a:p>
      </dgm:t>
    </dgm:pt>
    <dgm:pt modelId="{7A83458C-6A3F-4C3C-AE57-039E31261EDE}" type="parTrans" cxnId="{95550A64-F17A-4501-A580-F61A5309185B}">
      <dgm:prSet/>
      <dgm:spPr/>
      <dgm:t>
        <a:bodyPr/>
        <a:lstStyle/>
        <a:p>
          <a:endParaRPr lang="en-US"/>
        </a:p>
      </dgm:t>
    </dgm:pt>
    <dgm:pt modelId="{18A0E8E7-0D24-42B6-B34A-9B0AFEF03D2C}" type="sibTrans" cxnId="{95550A64-F17A-4501-A580-F61A5309185B}">
      <dgm:prSet/>
      <dgm:spPr/>
      <dgm:t>
        <a:bodyPr/>
        <a:lstStyle/>
        <a:p>
          <a:endParaRPr lang="en-US"/>
        </a:p>
      </dgm:t>
    </dgm:pt>
    <dgm:pt modelId="{7BE997F0-32DB-4489-860B-F071AB1B1619}">
      <dgm:prSet/>
      <dgm:spPr/>
      <dgm:t>
        <a:bodyPr/>
        <a:lstStyle/>
        <a:p>
          <a:r>
            <a:rPr lang="en-GB"/>
            <a:t>Average age is 51(UK)</a:t>
          </a:r>
          <a:endParaRPr lang="en-US"/>
        </a:p>
      </dgm:t>
    </dgm:pt>
    <dgm:pt modelId="{9D14E513-8B16-4ED7-8912-AD67AAE1F9E1}" type="parTrans" cxnId="{30D1E371-355C-4AD6-8CA0-75F183ACD3B7}">
      <dgm:prSet/>
      <dgm:spPr/>
      <dgm:t>
        <a:bodyPr/>
        <a:lstStyle/>
        <a:p>
          <a:endParaRPr lang="en-US"/>
        </a:p>
      </dgm:t>
    </dgm:pt>
    <dgm:pt modelId="{A69A1ADD-197F-4056-8F2C-E917DCD471D6}" type="sibTrans" cxnId="{30D1E371-355C-4AD6-8CA0-75F183ACD3B7}">
      <dgm:prSet/>
      <dgm:spPr/>
      <dgm:t>
        <a:bodyPr/>
        <a:lstStyle/>
        <a:p>
          <a:endParaRPr lang="en-US"/>
        </a:p>
      </dgm:t>
    </dgm:pt>
    <dgm:pt modelId="{2616D943-712C-456D-B6FA-7FBA5998EC8E}">
      <dgm:prSet/>
      <dgm:spPr/>
      <dgm:t>
        <a:bodyPr/>
        <a:lstStyle/>
        <a:p>
          <a:r>
            <a:rPr lang="en-GB"/>
            <a:t>All women experience the menopause</a:t>
          </a:r>
          <a:endParaRPr lang="en-US"/>
        </a:p>
      </dgm:t>
    </dgm:pt>
    <dgm:pt modelId="{253C5CB2-68D2-4371-AFFE-33D379BB95F1}" type="parTrans" cxnId="{88EE9FA7-B89E-4B1F-AAED-AF40B110E4D7}">
      <dgm:prSet/>
      <dgm:spPr/>
      <dgm:t>
        <a:bodyPr/>
        <a:lstStyle/>
        <a:p>
          <a:endParaRPr lang="en-US"/>
        </a:p>
      </dgm:t>
    </dgm:pt>
    <dgm:pt modelId="{CD216E66-4168-4E84-A3C8-F03AACD22283}" type="sibTrans" cxnId="{88EE9FA7-B89E-4B1F-AAED-AF40B110E4D7}">
      <dgm:prSet/>
      <dgm:spPr/>
      <dgm:t>
        <a:bodyPr/>
        <a:lstStyle/>
        <a:p>
          <a:endParaRPr lang="en-US"/>
        </a:p>
      </dgm:t>
    </dgm:pt>
    <dgm:pt modelId="{8E99C087-2E88-4591-BAAE-FC38FDCC5BBA}">
      <dgm:prSet/>
      <dgm:spPr/>
      <dgm:t>
        <a:bodyPr/>
        <a:lstStyle/>
        <a:p>
          <a:r>
            <a:rPr lang="en-GB" dirty="0"/>
            <a:t>Menopause can occur earlier if the ovaries are damaged by treatment such as chemotherapy/ radiotherapy, or surgically removed</a:t>
          </a:r>
          <a:endParaRPr lang="en-US" dirty="0"/>
        </a:p>
      </dgm:t>
    </dgm:pt>
    <dgm:pt modelId="{7B0852D5-492A-4266-BDA8-824E7876CFA7}" type="parTrans" cxnId="{BC5F8B87-2938-471E-BCEA-3AB51FB6683B}">
      <dgm:prSet/>
      <dgm:spPr/>
      <dgm:t>
        <a:bodyPr/>
        <a:lstStyle/>
        <a:p>
          <a:endParaRPr lang="en-US"/>
        </a:p>
      </dgm:t>
    </dgm:pt>
    <dgm:pt modelId="{A0106726-0ED0-4C01-A150-08BBB07854FF}" type="sibTrans" cxnId="{BC5F8B87-2938-471E-BCEA-3AB51FB6683B}">
      <dgm:prSet/>
      <dgm:spPr/>
      <dgm:t>
        <a:bodyPr/>
        <a:lstStyle/>
        <a:p>
          <a:endParaRPr lang="en-US"/>
        </a:p>
      </dgm:t>
    </dgm:pt>
    <dgm:pt modelId="{E620DB0B-EAD5-4560-BD03-EEB970B44226}">
      <dgm:prSet/>
      <dgm:spPr/>
      <dgm:t>
        <a:bodyPr/>
        <a:lstStyle/>
        <a:p>
          <a:r>
            <a:rPr lang="en-GB"/>
            <a:t>8 out 10 women have symptoms</a:t>
          </a:r>
          <a:endParaRPr lang="en-US"/>
        </a:p>
      </dgm:t>
    </dgm:pt>
    <dgm:pt modelId="{0D3CE00B-C808-49EF-993F-3643D85C6805}" type="parTrans" cxnId="{15278605-2993-49AC-B9AB-DF1C1148172F}">
      <dgm:prSet/>
      <dgm:spPr/>
      <dgm:t>
        <a:bodyPr/>
        <a:lstStyle/>
        <a:p>
          <a:endParaRPr lang="en-US"/>
        </a:p>
      </dgm:t>
    </dgm:pt>
    <dgm:pt modelId="{D979A97C-C5E6-43D5-B7A1-B1D740B5C949}" type="sibTrans" cxnId="{15278605-2993-49AC-B9AB-DF1C1148172F}">
      <dgm:prSet/>
      <dgm:spPr/>
      <dgm:t>
        <a:bodyPr/>
        <a:lstStyle/>
        <a:p>
          <a:endParaRPr lang="en-US"/>
        </a:p>
      </dgm:t>
    </dgm:pt>
    <dgm:pt modelId="{28044DC9-5C61-44B4-9E5E-12BF9A8EEA53}" type="pres">
      <dgm:prSet presAssocID="{D36D56B2-E8F7-4478-BAC7-9F796EDC66D8}" presName="linear" presStyleCnt="0">
        <dgm:presLayoutVars>
          <dgm:animLvl val="lvl"/>
          <dgm:resizeHandles val="exact"/>
        </dgm:presLayoutVars>
      </dgm:prSet>
      <dgm:spPr/>
    </dgm:pt>
    <dgm:pt modelId="{36F4C205-9B50-42B3-802A-306646B77C63}" type="pres">
      <dgm:prSet presAssocID="{1DDEBA50-9061-4E61-A197-4C3641450B94}" presName="parentText" presStyleLbl="node1" presStyleIdx="0" presStyleCnt="5">
        <dgm:presLayoutVars>
          <dgm:chMax val="0"/>
          <dgm:bulletEnabled val="1"/>
        </dgm:presLayoutVars>
      </dgm:prSet>
      <dgm:spPr/>
    </dgm:pt>
    <dgm:pt modelId="{1D139A19-D3B2-4302-8E9F-B7A76F0422AA}" type="pres">
      <dgm:prSet presAssocID="{18A0E8E7-0D24-42B6-B34A-9B0AFEF03D2C}" presName="spacer" presStyleCnt="0"/>
      <dgm:spPr/>
    </dgm:pt>
    <dgm:pt modelId="{8655355C-1841-429F-B8A1-72FFD50767A2}" type="pres">
      <dgm:prSet presAssocID="{7BE997F0-32DB-4489-860B-F071AB1B1619}" presName="parentText" presStyleLbl="node1" presStyleIdx="1" presStyleCnt="5">
        <dgm:presLayoutVars>
          <dgm:chMax val="0"/>
          <dgm:bulletEnabled val="1"/>
        </dgm:presLayoutVars>
      </dgm:prSet>
      <dgm:spPr/>
    </dgm:pt>
    <dgm:pt modelId="{1CA52439-6583-428B-8B80-EF2787415EF7}" type="pres">
      <dgm:prSet presAssocID="{A69A1ADD-197F-4056-8F2C-E917DCD471D6}" presName="spacer" presStyleCnt="0"/>
      <dgm:spPr/>
    </dgm:pt>
    <dgm:pt modelId="{8E0F9CAF-13CA-46B1-8E67-FF80C66C4A97}" type="pres">
      <dgm:prSet presAssocID="{2616D943-712C-456D-B6FA-7FBA5998EC8E}" presName="parentText" presStyleLbl="node1" presStyleIdx="2" presStyleCnt="5">
        <dgm:presLayoutVars>
          <dgm:chMax val="0"/>
          <dgm:bulletEnabled val="1"/>
        </dgm:presLayoutVars>
      </dgm:prSet>
      <dgm:spPr/>
    </dgm:pt>
    <dgm:pt modelId="{0442B615-E4DC-4924-B79B-39926383D0E8}" type="pres">
      <dgm:prSet presAssocID="{CD216E66-4168-4E84-A3C8-F03AACD22283}" presName="spacer" presStyleCnt="0"/>
      <dgm:spPr/>
    </dgm:pt>
    <dgm:pt modelId="{63097650-8F99-4C33-8061-3488B585DDC9}" type="pres">
      <dgm:prSet presAssocID="{8E99C087-2E88-4591-BAAE-FC38FDCC5BBA}" presName="parentText" presStyleLbl="node1" presStyleIdx="3" presStyleCnt="5">
        <dgm:presLayoutVars>
          <dgm:chMax val="0"/>
          <dgm:bulletEnabled val="1"/>
        </dgm:presLayoutVars>
      </dgm:prSet>
      <dgm:spPr/>
    </dgm:pt>
    <dgm:pt modelId="{9D39C2DA-6D64-4F73-A6A1-AA472CA54B3D}" type="pres">
      <dgm:prSet presAssocID="{A0106726-0ED0-4C01-A150-08BBB07854FF}" presName="spacer" presStyleCnt="0"/>
      <dgm:spPr/>
    </dgm:pt>
    <dgm:pt modelId="{1523A40E-6685-41B9-8653-7F79F8F11564}" type="pres">
      <dgm:prSet presAssocID="{E620DB0B-EAD5-4560-BD03-EEB970B44226}" presName="parentText" presStyleLbl="node1" presStyleIdx="4" presStyleCnt="5">
        <dgm:presLayoutVars>
          <dgm:chMax val="0"/>
          <dgm:bulletEnabled val="1"/>
        </dgm:presLayoutVars>
      </dgm:prSet>
      <dgm:spPr/>
    </dgm:pt>
  </dgm:ptLst>
  <dgm:cxnLst>
    <dgm:cxn modelId="{15278605-2993-49AC-B9AB-DF1C1148172F}" srcId="{D36D56B2-E8F7-4478-BAC7-9F796EDC66D8}" destId="{E620DB0B-EAD5-4560-BD03-EEB970B44226}" srcOrd="4" destOrd="0" parTransId="{0D3CE00B-C808-49EF-993F-3643D85C6805}" sibTransId="{D979A97C-C5E6-43D5-B7A1-B1D740B5C949}"/>
    <dgm:cxn modelId="{95550A64-F17A-4501-A580-F61A5309185B}" srcId="{D36D56B2-E8F7-4478-BAC7-9F796EDC66D8}" destId="{1DDEBA50-9061-4E61-A197-4C3641450B94}" srcOrd="0" destOrd="0" parTransId="{7A83458C-6A3F-4C3C-AE57-039E31261EDE}" sibTransId="{18A0E8E7-0D24-42B6-B34A-9B0AFEF03D2C}"/>
    <dgm:cxn modelId="{3D9A286E-10AF-475F-A47F-52D1CF0E6E48}" type="presOf" srcId="{E620DB0B-EAD5-4560-BD03-EEB970B44226}" destId="{1523A40E-6685-41B9-8653-7F79F8F11564}" srcOrd="0" destOrd="0" presId="urn:microsoft.com/office/officeart/2005/8/layout/vList2"/>
    <dgm:cxn modelId="{22B03A6F-F370-4CC0-8C18-2F0FAF667DC0}" type="presOf" srcId="{8E99C087-2E88-4591-BAAE-FC38FDCC5BBA}" destId="{63097650-8F99-4C33-8061-3488B585DDC9}" srcOrd="0" destOrd="0" presId="urn:microsoft.com/office/officeart/2005/8/layout/vList2"/>
    <dgm:cxn modelId="{30D1E371-355C-4AD6-8CA0-75F183ACD3B7}" srcId="{D36D56B2-E8F7-4478-BAC7-9F796EDC66D8}" destId="{7BE997F0-32DB-4489-860B-F071AB1B1619}" srcOrd="1" destOrd="0" parTransId="{9D14E513-8B16-4ED7-8912-AD67AAE1F9E1}" sibTransId="{A69A1ADD-197F-4056-8F2C-E917DCD471D6}"/>
    <dgm:cxn modelId="{BC5F8B87-2938-471E-BCEA-3AB51FB6683B}" srcId="{D36D56B2-E8F7-4478-BAC7-9F796EDC66D8}" destId="{8E99C087-2E88-4591-BAAE-FC38FDCC5BBA}" srcOrd="3" destOrd="0" parTransId="{7B0852D5-492A-4266-BDA8-824E7876CFA7}" sibTransId="{A0106726-0ED0-4C01-A150-08BBB07854FF}"/>
    <dgm:cxn modelId="{ABD85F96-49A7-48A7-BCD4-B9E57E9B5893}" type="presOf" srcId="{1DDEBA50-9061-4E61-A197-4C3641450B94}" destId="{36F4C205-9B50-42B3-802A-306646B77C63}" srcOrd="0" destOrd="0" presId="urn:microsoft.com/office/officeart/2005/8/layout/vList2"/>
    <dgm:cxn modelId="{88EE9FA7-B89E-4B1F-AAED-AF40B110E4D7}" srcId="{D36D56B2-E8F7-4478-BAC7-9F796EDC66D8}" destId="{2616D943-712C-456D-B6FA-7FBA5998EC8E}" srcOrd="2" destOrd="0" parTransId="{253C5CB2-68D2-4371-AFFE-33D379BB95F1}" sibTransId="{CD216E66-4168-4E84-A3C8-F03AACD22283}"/>
    <dgm:cxn modelId="{88782BAE-ED91-449C-8BD6-F9D346C0E59D}" type="presOf" srcId="{2616D943-712C-456D-B6FA-7FBA5998EC8E}" destId="{8E0F9CAF-13CA-46B1-8E67-FF80C66C4A97}" srcOrd="0" destOrd="0" presId="urn:microsoft.com/office/officeart/2005/8/layout/vList2"/>
    <dgm:cxn modelId="{CFE64CBD-BDF0-418A-AD4F-99305F1FF300}" type="presOf" srcId="{7BE997F0-32DB-4489-860B-F071AB1B1619}" destId="{8655355C-1841-429F-B8A1-72FFD50767A2}" srcOrd="0" destOrd="0" presId="urn:microsoft.com/office/officeart/2005/8/layout/vList2"/>
    <dgm:cxn modelId="{F33EB1CF-EFB4-4450-B0B7-65540041F288}" type="presOf" srcId="{D36D56B2-E8F7-4478-BAC7-9F796EDC66D8}" destId="{28044DC9-5C61-44B4-9E5E-12BF9A8EEA53}" srcOrd="0" destOrd="0" presId="urn:microsoft.com/office/officeart/2005/8/layout/vList2"/>
    <dgm:cxn modelId="{4E65A4C3-A089-4023-9588-A957F0793FC6}" type="presParOf" srcId="{28044DC9-5C61-44B4-9E5E-12BF9A8EEA53}" destId="{36F4C205-9B50-42B3-802A-306646B77C63}" srcOrd="0" destOrd="0" presId="urn:microsoft.com/office/officeart/2005/8/layout/vList2"/>
    <dgm:cxn modelId="{99B60167-EFB9-4E76-8E4E-2BC36DC6D923}" type="presParOf" srcId="{28044DC9-5C61-44B4-9E5E-12BF9A8EEA53}" destId="{1D139A19-D3B2-4302-8E9F-B7A76F0422AA}" srcOrd="1" destOrd="0" presId="urn:microsoft.com/office/officeart/2005/8/layout/vList2"/>
    <dgm:cxn modelId="{86DACD60-66DA-43C0-900F-4CA73AD4EE0C}" type="presParOf" srcId="{28044DC9-5C61-44B4-9E5E-12BF9A8EEA53}" destId="{8655355C-1841-429F-B8A1-72FFD50767A2}" srcOrd="2" destOrd="0" presId="urn:microsoft.com/office/officeart/2005/8/layout/vList2"/>
    <dgm:cxn modelId="{7BF6E7C7-13DC-4424-A73A-DFF7E9A90476}" type="presParOf" srcId="{28044DC9-5C61-44B4-9E5E-12BF9A8EEA53}" destId="{1CA52439-6583-428B-8B80-EF2787415EF7}" srcOrd="3" destOrd="0" presId="urn:microsoft.com/office/officeart/2005/8/layout/vList2"/>
    <dgm:cxn modelId="{5BC11735-1279-4B13-BE54-796CE29A9E2A}" type="presParOf" srcId="{28044DC9-5C61-44B4-9E5E-12BF9A8EEA53}" destId="{8E0F9CAF-13CA-46B1-8E67-FF80C66C4A97}" srcOrd="4" destOrd="0" presId="urn:microsoft.com/office/officeart/2005/8/layout/vList2"/>
    <dgm:cxn modelId="{252C0976-0BA0-44A0-B36A-7B61042B27D7}" type="presParOf" srcId="{28044DC9-5C61-44B4-9E5E-12BF9A8EEA53}" destId="{0442B615-E4DC-4924-B79B-39926383D0E8}" srcOrd="5" destOrd="0" presId="urn:microsoft.com/office/officeart/2005/8/layout/vList2"/>
    <dgm:cxn modelId="{7C571CD0-F4D6-4024-948B-4F0B19C079A4}" type="presParOf" srcId="{28044DC9-5C61-44B4-9E5E-12BF9A8EEA53}" destId="{63097650-8F99-4C33-8061-3488B585DDC9}" srcOrd="6" destOrd="0" presId="urn:microsoft.com/office/officeart/2005/8/layout/vList2"/>
    <dgm:cxn modelId="{0021F51C-9543-4853-A91F-2FB85EEF8F77}" type="presParOf" srcId="{28044DC9-5C61-44B4-9E5E-12BF9A8EEA53}" destId="{9D39C2DA-6D64-4F73-A6A1-AA472CA54B3D}" srcOrd="7" destOrd="0" presId="urn:microsoft.com/office/officeart/2005/8/layout/vList2"/>
    <dgm:cxn modelId="{E87D75F0-4504-45B7-96DB-31C0D336872C}" type="presParOf" srcId="{28044DC9-5C61-44B4-9E5E-12BF9A8EEA53}" destId="{1523A40E-6685-41B9-8653-7F79F8F11564}"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576384-2096-4E2C-A399-FCCCA36F089B}"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6799DBF6-42D4-445D-A1F3-D15F042D2F26}">
      <dgm:prSet/>
      <dgm:spPr/>
      <dgm:t>
        <a:bodyPr/>
        <a:lstStyle/>
        <a:p>
          <a:r>
            <a:rPr lang="en-GB" dirty="0">
              <a:latin typeface="Arial" panose="020B0604020202020204" pitchFamily="34" charset="0"/>
              <a:cs typeface="Arial" panose="020B0604020202020204" pitchFamily="34" charset="0"/>
            </a:rPr>
            <a:t>Pre-menopause – begins at puberty and lasts until women enters menopausal transition</a:t>
          </a:r>
          <a:endParaRPr lang="en-US" dirty="0">
            <a:latin typeface="Arial" panose="020B0604020202020204" pitchFamily="34" charset="0"/>
            <a:cs typeface="Arial" panose="020B0604020202020204" pitchFamily="34" charset="0"/>
          </a:endParaRPr>
        </a:p>
      </dgm:t>
    </dgm:pt>
    <dgm:pt modelId="{99009713-F274-4BCA-916F-300F4DE42CE6}" type="parTrans" cxnId="{A3F062C6-81EA-468E-A3D2-A9DE5023312A}">
      <dgm:prSet/>
      <dgm:spPr/>
      <dgm:t>
        <a:bodyPr/>
        <a:lstStyle/>
        <a:p>
          <a:endParaRPr lang="en-US"/>
        </a:p>
      </dgm:t>
    </dgm:pt>
    <dgm:pt modelId="{AD1A2766-53F6-48BE-B4FC-150237DF580C}" type="sibTrans" cxnId="{A3F062C6-81EA-468E-A3D2-A9DE5023312A}">
      <dgm:prSet/>
      <dgm:spPr/>
      <dgm:t>
        <a:bodyPr/>
        <a:lstStyle/>
        <a:p>
          <a:endParaRPr lang="en-US"/>
        </a:p>
      </dgm:t>
    </dgm:pt>
    <dgm:pt modelId="{6988B8B0-FD0E-4041-BAE1-6A616703EC80}">
      <dgm:prSet/>
      <dgm:spPr/>
      <dgm:t>
        <a:bodyPr/>
        <a:lstStyle/>
        <a:p>
          <a:r>
            <a:rPr lang="en-GB" dirty="0">
              <a:latin typeface="Arial" panose="020B0604020202020204" pitchFamily="34" charset="0"/>
              <a:cs typeface="Arial" panose="020B0604020202020204" pitchFamily="34" charset="0"/>
            </a:rPr>
            <a:t>Peri-menopause – ovaries start to decrease/ fluctuate in hormone production, and can cause symptoms</a:t>
          </a:r>
          <a:endParaRPr lang="en-US" dirty="0">
            <a:latin typeface="Arial" panose="020B0604020202020204" pitchFamily="34" charset="0"/>
            <a:cs typeface="Arial" panose="020B0604020202020204" pitchFamily="34" charset="0"/>
          </a:endParaRPr>
        </a:p>
      </dgm:t>
    </dgm:pt>
    <dgm:pt modelId="{7BC8C7C3-99C0-4447-97E9-752E2BC8699B}" type="parTrans" cxnId="{FE312C4A-7FB4-46A0-90A0-F0D676ECAF5A}">
      <dgm:prSet/>
      <dgm:spPr/>
      <dgm:t>
        <a:bodyPr/>
        <a:lstStyle/>
        <a:p>
          <a:endParaRPr lang="en-US"/>
        </a:p>
      </dgm:t>
    </dgm:pt>
    <dgm:pt modelId="{FE2AEA22-7DC0-4065-AF78-783EBFCB6AFA}" type="sibTrans" cxnId="{FE312C4A-7FB4-46A0-90A0-F0D676ECAF5A}">
      <dgm:prSet/>
      <dgm:spPr/>
      <dgm:t>
        <a:bodyPr/>
        <a:lstStyle/>
        <a:p>
          <a:endParaRPr lang="en-US"/>
        </a:p>
      </dgm:t>
    </dgm:pt>
    <dgm:pt modelId="{779F69AE-63DD-4394-BD97-A9CA5B06F5F3}">
      <dgm:prSet/>
      <dgm:spPr/>
      <dgm:t>
        <a:bodyPr/>
        <a:lstStyle/>
        <a:p>
          <a:r>
            <a:rPr lang="en-GB" dirty="0">
              <a:latin typeface="Arial" panose="020B0604020202020204" pitchFamily="34" charset="0"/>
              <a:cs typeface="Arial" panose="020B0604020202020204" pitchFamily="34" charset="0"/>
            </a:rPr>
            <a:t>Menopausal phase – the end of menstruation</a:t>
          </a:r>
          <a:endParaRPr lang="en-US" dirty="0">
            <a:latin typeface="Arial" panose="020B0604020202020204" pitchFamily="34" charset="0"/>
            <a:cs typeface="Arial" panose="020B0604020202020204" pitchFamily="34" charset="0"/>
          </a:endParaRPr>
        </a:p>
      </dgm:t>
    </dgm:pt>
    <dgm:pt modelId="{1356F7F7-B6B3-406A-82DA-308240F5C0B8}" type="parTrans" cxnId="{FDF03244-9CE9-421E-8244-EFF1F8BA6E9F}">
      <dgm:prSet/>
      <dgm:spPr/>
      <dgm:t>
        <a:bodyPr/>
        <a:lstStyle/>
        <a:p>
          <a:endParaRPr lang="en-US"/>
        </a:p>
      </dgm:t>
    </dgm:pt>
    <dgm:pt modelId="{AC348A6C-AAB1-487B-AC3E-2693C2C924F5}" type="sibTrans" cxnId="{FDF03244-9CE9-421E-8244-EFF1F8BA6E9F}">
      <dgm:prSet/>
      <dgm:spPr/>
      <dgm:t>
        <a:bodyPr/>
        <a:lstStyle/>
        <a:p>
          <a:endParaRPr lang="en-US"/>
        </a:p>
      </dgm:t>
    </dgm:pt>
    <dgm:pt modelId="{5090F4B5-1F11-47D5-A759-2AE1E07E098F}">
      <dgm:prSet/>
      <dgm:spPr/>
      <dgm:t>
        <a:bodyPr/>
        <a:lstStyle/>
        <a:p>
          <a:r>
            <a:rPr lang="en-GB" dirty="0">
              <a:latin typeface="Arial" panose="020B0604020202020204" pitchFamily="34" charset="0"/>
              <a:cs typeface="Arial" panose="020B0604020202020204" pitchFamily="34" charset="0"/>
            </a:rPr>
            <a:t>Post menopause – 12 months after last period </a:t>
          </a:r>
          <a:endParaRPr lang="en-US" dirty="0">
            <a:latin typeface="Arial" panose="020B0604020202020204" pitchFamily="34" charset="0"/>
            <a:cs typeface="Arial" panose="020B0604020202020204" pitchFamily="34" charset="0"/>
          </a:endParaRPr>
        </a:p>
      </dgm:t>
    </dgm:pt>
    <dgm:pt modelId="{D28D07AF-D18C-44E0-AE01-8BE28DF5FA3E}" type="parTrans" cxnId="{786C0428-113E-411D-AA82-E089D9829E2C}">
      <dgm:prSet/>
      <dgm:spPr/>
      <dgm:t>
        <a:bodyPr/>
        <a:lstStyle/>
        <a:p>
          <a:endParaRPr lang="en-US"/>
        </a:p>
      </dgm:t>
    </dgm:pt>
    <dgm:pt modelId="{97AC9F36-205A-47A5-BABF-79F9C1375779}" type="sibTrans" cxnId="{786C0428-113E-411D-AA82-E089D9829E2C}">
      <dgm:prSet/>
      <dgm:spPr/>
      <dgm:t>
        <a:bodyPr/>
        <a:lstStyle/>
        <a:p>
          <a:endParaRPr lang="en-US"/>
        </a:p>
      </dgm:t>
    </dgm:pt>
    <dgm:pt modelId="{4962B19B-4C60-4699-ABD2-69298E77004C}" type="pres">
      <dgm:prSet presAssocID="{92576384-2096-4E2C-A399-FCCCA36F089B}" presName="linear" presStyleCnt="0">
        <dgm:presLayoutVars>
          <dgm:animLvl val="lvl"/>
          <dgm:resizeHandles val="exact"/>
        </dgm:presLayoutVars>
      </dgm:prSet>
      <dgm:spPr/>
    </dgm:pt>
    <dgm:pt modelId="{0D1F3FD9-97AD-4682-B4DC-6DD7343CE62D}" type="pres">
      <dgm:prSet presAssocID="{6799DBF6-42D4-445D-A1F3-D15F042D2F26}" presName="parentText" presStyleLbl="node1" presStyleIdx="0" presStyleCnt="4">
        <dgm:presLayoutVars>
          <dgm:chMax val="0"/>
          <dgm:bulletEnabled val="1"/>
        </dgm:presLayoutVars>
      </dgm:prSet>
      <dgm:spPr/>
    </dgm:pt>
    <dgm:pt modelId="{B02070C3-1A13-477F-9C52-263B719A81C6}" type="pres">
      <dgm:prSet presAssocID="{AD1A2766-53F6-48BE-B4FC-150237DF580C}" presName="spacer" presStyleCnt="0"/>
      <dgm:spPr/>
    </dgm:pt>
    <dgm:pt modelId="{EDCF74FB-E131-4988-BBDA-32C10A811011}" type="pres">
      <dgm:prSet presAssocID="{6988B8B0-FD0E-4041-BAE1-6A616703EC80}" presName="parentText" presStyleLbl="node1" presStyleIdx="1" presStyleCnt="4">
        <dgm:presLayoutVars>
          <dgm:chMax val="0"/>
          <dgm:bulletEnabled val="1"/>
        </dgm:presLayoutVars>
      </dgm:prSet>
      <dgm:spPr/>
    </dgm:pt>
    <dgm:pt modelId="{CC403B12-84AA-40ED-8406-DC5035A92082}" type="pres">
      <dgm:prSet presAssocID="{FE2AEA22-7DC0-4065-AF78-783EBFCB6AFA}" presName="spacer" presStyleCnt="0"/>
      <dgm:spPr/>
    </dgm:pt>
    <dgm:pt modelId="{50D60D30-6CDF-4F00-ABB5-AFE85B74FD32}" type="pres">
      <dgm:prSet presAssocID="{779F69AE-63DD-4394-BD97-A9CA5B06F5F3}" presName="parentText" presStyleLbl="node1" presStyleIdx="2" presStyleCnt="4">
        <dgm:presLayoutVars>
          <dgm:chMax val="0"/>
          <dgm:bulletEnabled val="1"/>
        </dgm:presLayoutVars>
      </dgm:prSet>
      <dgm:spPr/>
    </dgm:pt>
    <dgm:pt modelId="{BF3623C6-AA9E-459C-A6AC-CD6061CE10CA}" type="pres">
      <dgm:prSet presAssocID="{AC348A6C-AAB1-487B-AC3E-2693C2C924F5}" presName="spacer" presStyleCnt="0"/>
      <dgm:spPr/>
    </dgm:pt>
    <dgm:pt modelId="{11D7F43E-D0DA-4D1F-90BC-01004D0FB732}" type="pres">
      <dgm:prSet presAssocID="{5090F4B5-1F11-47D5-A759-2AE1E07E098F}" presName="parentText" presStyleLbl="node1" presStyleIdx="3" presStyleCnt="4">
        <dgm:presLayoutVars>
          <dgm:chMax val="0"/>
          <dgm:bulletEnabled val="1"/>
        </dgm:presLayoutVars>
      </dgm:prSet>
      <dgm:spPr/>
    </dgm:pt>
  </dgm:ptLst>
  <dgm:cxnLst>
    <dgm:cxn modelId="{786C0428-113E-411D-AA82-E089D9829E2C}" srcId="{92576384-2096-4E2C-A399-FCCCA36F089B}" destId="{5090F4B5-1F11-47D5-A759-2AE1E07E098F}" srcOrd="3" destOrd="0" parTransId="{D28D07AF-D18C-44E0-AE01-8BE28DF5FA3E}" sibTransId="{97AC9F36-205A-47A5-BABF-79F9C1375779}"/>
    <dgm:cxn modelId="{FDF03244-9CE9-421E-8244-EFF1F8BA6E9F}" srcId="{92576384-2096-4E2C-A399-FCCCA36F089B}" destId="{779F69AE-63DD-4394-BD97-A9CA5B06F5F3}" srcOrd="2" destOrd="0" parTransId="{1356F7F7-B6B3-406A-82DA-308240F5C0B8}" sibTransId="{AC348A6C-AAB1-487B-AC3E-2693C2C924F5}"/>
    <dgm:cxn modelId="{CDBEEF47-9DC8-4004-988C-A38FB177B241}" type="presOf" srcId="{5090F4B5-1F11-47D5-A759-2AE1E07E098F}" destId="{11D7F43E-D0DA-4D1F-90BC-01004D0FB732}" srcOrd="0" destOrd="0" presId="urn:microsoft.com/office/officeart/2005/8/layout/vList2"/>
    <dgm:cxn modelId="{FE312C4A-7FB4-46A0-90A0-F0D676ECAF5A}" srcId="{92576384-2096-4E2C-A399-FCCCA36F089B}" destId="{6988B8B0-FD0E-4041-BAE1-6A616703EC80}" srcOrd="1" destOrd="0" parTransId="{7BC8C7C3-99C0-4447-97E9-752E2BC8699B}" sibTransId="{FE2AEA22-7DC0-4065-AF78-783EBFCB6AFA}"/>
    <dgm:cxn modelId="{F184C589-56AA-48E6-851A-7F18A781FEB6}" type="presOf" srcId="{6799DBF6-42D4-445D-A1F3-D15F042D2F26}" destId="{0D1F3FD9-97AD-4682-B4DC-6DD7343CE62D}" srcOrd="0" destOrd="0" presId="urn:microsoft.com/office/officeart/2005/8/layout/vList2"/>
    <dgm:cxn modelId="{DD77DB90-7A37-47FD-88C6-223B2F4DE438}" type="presOf" srcId="{92576384-2096-4E2C-A399-FCCCA36F089B}" destId="{4962B19B-4C60-4699-ABD2-69298E77004C}" srcOrd="0" destOrd="0" presId="urn:microsoft.com/office/officeart/2005/8/layout/vList2"/>
    <dgm:cxn modelId="{3019339C-170C-498A-A2FE-65D759A5E1FF}" type="presOf" srcId="{6988B8B0-FD0E-4041-BAE1-6A616703EC80}" destId="{EDCF74FB-E131-4988-BBDA-32C10A811011}" srcOrd="0" destOrd="0" presId="urn:microsoft.com/office/officeart/2005/8/layout/vList2"/>
    <dgm:cxn modelId="{3A1644AB-A225-4734-8E8D-AE4FEFA7604D}" type="presOf" srcId="{779F69AE-63DD-4394-BD97-A9CA5B06F5F3}" destId="{50D60D30-6CDF-4F00-ABB5-AFE85B74FD32}" srcOrd="0" destOrd="0" presId="urn:microsoft.com/office/officeart/2005/8/layout/vList2"/>
    <dgm:cxn modelId="{A3F062C6-81EA-468E-A3D2-A9DE5023312A}" srcId="{92576384-2096-4E2C-A399-FCCCA36F089B}" destId="{6799DBF6-42D4-445D-A1F3-D15F042D2F26}" srcOrd="0" destOrd="0" parTransId="{99009713-F274-4BCA-916F-300F4DE42CE6}" sibTransId="{AD1A2766-53F6-48BE-B4FC-150237DF580C}"/>
    <dgm:cxn modelId="{FF6848E9-2A94-4BB8-B418-937D2143E300}" type="presParOf" srcId="{4962B19B-4C60-4699-ABD2-69298E77004C}" destId="{0D1F3FD9-97AD-4682-B4DC-6DD7343CE62D}" srcOrd="0" destOrd="0" presId="urn:microsoft.com/office/officeart/2005/8/layout/vList2"/>
    <dgm:cxn modelId="{0AB8CF05-FC57-4CBE-B48B-E13DEB0B1EFD}" type="presParOf" srcId="{4962B19B-4C60-4699-ABD2-69298E77004C}" destId="{B02070C3-1A13-477F-9C52-263B719A81C6}" srcOrd="1" destOrd="0" presId="urn:microsoft.com/office/officeart/2005/8/layout/vList2"/>
    <dgm:cxn modelId="{44DD8CC8-747A-41ED-8B04-2EC49AFC0F7F}" type="presParOf" srcId="{4962B19B-4C60-4699-ABD2-69298E77004C}" destId="{EDCF74FB-E131-4988-BBDA-32C10A811011}" srcOrd="2" destOrd="0" presId="urn:microsoft.com/office/officeart/2005/8/layout/vList2"/>
    <dgm:cxn modelId="{85F20C9A-79A9-4BFB-8466-11B0553CF046}" type="presParOf" srcId="{4962B19B-4C60-4699-ABD2-69298E77004C}" destId="{CC403B12-84AA-40ED-8406-DC5035A92082}" srcOrd="3" destOrd="0" presId="urn:microsoft.com/office/officeart/2005/8/layout/vList2"/>
    <dgm:cxn modelId="{6413C6DF-0F99-4739-9FFA-1BE9C95FE786}" type="presParOf" srcId="{4962B19B-4C60-4699-ABD2-69298E77004C}" destId="{50D60D30-6CDF-4F00-ABB5-AFE85B74FD32}" srcOrd="4" destOrd="0" presId="urn:microsoft.com/office/officeart/2005/8/layout/vList2"/>
    <dgm:cxn modelId="{89DF3572-1BEE-4415-A76D-4EDA792D5FBB}" type="presParOf" srcId="{4962B19B-4C60-4699-ABD2-69298E77004C}" destId="{BF3623C6-AA9E-459C-A6AC-CD6061CE10CA}" srcOrd="5" destOrd="0" presId="urn:microsoft.com/office/officeart/2005/8/layout/vList2"/>
    <dgm:cxn modelId="{FE92FBA0-79AB-43EA-A451-8153615D81B0}" type="presParOf" srcId="{4962B19B-4C60-4699-ABD2-69298E77004C}" destId="{11D7F43E-D0DA-4D1F-90BC-01004D0FB73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8E8BE4-E416-40BA-8CD0-7F06BE36BA9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B73D323-F6DE-4BF9-A7E4-5764C5DF4594}">
      <dgm:prSet/>
      <dgm:spPr/>
      <dgm:t>
        <a:bodyPr/>
        <a:lstStyle/>
        <a:p>
          <a:r>
            <a:rPr lang="en-GB" dirty="0">
              <a:latin typeface="Arial" panose="020B0604020202020204" pitchFamily="34" charset="0"/>
              <a:cs typeface="Arial" panose="020B0604020202020204" pitchFamily="34" charset="0"/>
            </a:rPr>
            <a:t>Early menopause – between the ages 40-44</a:t>
          </a:r>
          <a:endParaRPr lang="en-US" dirty="0">
            <a:latin typeface="Arial" panose="020B0604020202020204" pitchFamily="34" charset="0"/>
            <a:cs typeface="Arial" panose="020B0604020202020204" pitchFamily="34" charset="0"/>
          </a:endParaRPr>
        </a:p>
      </dgm:t>
    </dgm:pt>
    <dgm:pt modelId="{533B8591-8714-40A4-9FC8-1324F33F4E0F}" type="parTrans" cxnId="{89315155-1E6E-4EBD-8EBD-6CF2865E18B6}">
      <dgm:prSet/>
      <dgm:spPr/>
      <dgm:t>
        <a:bodyPr/>
        <a:lstStyle/>
        <a:p>
          <a:endParaRPr lang="en-US"/>
        </a:p>
      </dgm:t>
    </dgm:pt>
    <dgm:pt modelId="{76EC091B-88A8-4777-8905-067DFA12E242}" type="sibTrans" cxnId="{89315155-1E6E-4EBD-8EBD-6CF2865E18B6}">
      <dgm:prSet phldrT="1"/>
      <dgm:spPr/>
      <dgm:t>
        <a:bodyPr/>
        <a:lstStyle/>
        <a:p>
          <a:endParaRPr lang="en-US"/>
        </a:p>
      </dgm:t>
    </dgm:pt>
    <dgm:pt modelId="{F950372D-6E7F-468F-A22C-D72467BD1EC7}">
      <dgm:prSet/>
      <dgm:spPr/>
      <dgm:t>
        <a:bodyPr/>
        <a:lstStyle/>
        <a:p>
          <a:r>
            <a:rPr lang="en-GB" dirty="0">
              <a:latin typeface="Arial" panose="020B0604020202020204" pitchFamily="34" charset="0"/>
              <a:cs typeface="Arial" panose="020B0604020202020204" pitchFamily="34" charset="0"/>
            </a:rPr>
            <a:t>Premature Ovarian Insufficiency (POI) – menopause before the age of 40 </a:t>
          </a:r>
          <a:endParaRPr lang="en-US" dirty="0">
            <a:latin typeface="Arial" panose="020B0604020202020204" pitchFamily="34" charset="0"/>
            <a:cs typeface="Arial" panose="020B0604020202020204" pitchFamily="34" charset="0"/>
          </a:endParaRPr>
        </a:p>
      </dgm:t>
    </dgm:pt>
    <dgm:pt modelId="{7DB12920-5700-4C35-A50E-BA0DE40F3C49}" type="parTrans" cxnId="{09EC7D7B-BD45-4D7F-8A3A-A25F3943D756}">
      <dgm:prSet/>
      <dgm:spPr/>
      <dgm:t>
        <a:bodyPr/>
        <a:lstStyle/>
        <a:p>
          <a:endParaRPr lang="en-US"/>
        </a:p>
      </dgm:t>
    </dgm:pt>
    <dgm:pt modelId="{DBD9CC56-3375-4513-A1F3-5373B2F07A3C}" type="sibTrans" cxnId="{09EC7D7B-BD45-4D7F-8A3A-A25F3943D756}">
      <dgm:prSet phldrT="2"/>
      <dgm:spPr/>
      <dgm:t>
        <a:bodyPr/>
        <a:lstStyle/>
        <a:p>
          <a:endParaRPr lang="en-US"/>
        </a:p>
      </dgm:t>
    </dgm:pt>
    <dgm:pt modelId="{38805C18-86EC-4E11-A003-A4DE4449EF66}">
      <dgm:prSet/>
      <dgm:spPr/>
      <dgm:t>
        <a:bodyPr/>
        <a:lstStyle/>
        <a:p>
          <a:r>
            <a:rPr lang="en-GB" dirty="0">
              <a:latin typeface="Arial" panose="020B0604020202020204" pitchFamily="34" charset="0"/>
              <a:cs typeface="Arial" panose="020B0604020202020204" pitchFamily="34" charset="0"/>
            </a:rPr>
            <a:t>Surgical menopause – the surgical removal of the ovaries </a:t>
          </a:r>
          <a:endParaRPr lang="en-US" dirty="0">
            <a:latin typeface="Arial" panose="020B0604020202020204" pitchFamily="34" charset="0"/>
            <a:cs typeface="Arial" panose="020B0604020202020204" pitchFamily="34" charset="0"/>
          </a:endParaRPr>
        </a:p>
      </dgm:t>
    </dgm:pt>
    <dgm:pt modelId="{7F5CC639-AEE8-436A-B980-C70A49FBEDCD}" type="parTrans" cxnId="{642CCDC3-7B46-4111-B325-D7FEC11FFEF2}">
      <dgm:prSet/>
      <dgm:spPr/>
      <dgm:t>
        <a:bodyPr/>
        <a:lstStyle/>
        <a:p>
          <a:endParaRPr lang="en-US"/>
        </a:p>
      </dgm:t>
    </dgm:pt>
    <dgm:pt modelId="{1E796898-BB13-4017-820F-C9A1E766C28F}" type="sibTrans" cxnId="{642CCDC3-7B46-4111-B325-D7FEC11FFEF2}">
      <dgm:prSet phldrT="3"/>
      <dgm:spPr/>
      <dgm:t>
        <a:bodyPr/>
        <a:lstStyle/>
        <a:p>
          <a:endParaRPr lang="en-US"/>
        </a:p>
      </dgm:t>
    </dgm:pt>
    <dgm:pt modelId="{0C5DEF51-D527-4767-BDE6-8AAC99116B9F}" type="pres">
      <dgm:prSet presAssocID="{C48E8BE4-E416-40BA-8CD0-7F06BE36BA91}" presName="linear" presStyleCnt="0">
        <dgm:presLayoutVars>
          <dgm:animLvl val="lvl"/>
          <dgm:resizeHandles val="exact"/>
        </dgm:presLayoutVars>
      </dgm:prSet>
      <dgm:spPr/>
    </dgm:pt>
    <dgm:pt modelId="{D470BEC0-805D-4988-8277-CCD60C1805EE}" type="pres">
      <dgm:prSet presAssocID="{8B73D323-F6DE-4BF9-A7E4-5764C5DF4594}" presName="parentText" presStyleLbl="node1" presStyleIdx="0" presStyleCnt="3">
        <dgm:presLayoutVars>
          <dgm:chMax val="0"/>
          <dgm:bulletEnabled val="1"/>
        </dgm:presLayoutVars>
      </dgm:prSet>
      <dgm:spPr/>
    </dgm:pt>
    <dgm:pt modelId="{F65E95FA-75CF-49DE-ACA9-6CCC2E7F3E38}" type="pres">
      <dgm:prSet presAssocID="{76EC091B-88A8-4777-8905-067DFA12E242}" presName="spacer" presStyleCnt="0"/>
      <dgm:spPr/>
    </dgm:pt>
    <dgm:pt modelId="{C424AD6C-89B0-4948-AC93-C9BC9C08FDD6}" type="pres">
      <dgm:prSet presAssocID="{F950372D-6E7F-468F-A22C-D72467BD1EC7}" presName="parentText" presStyleLbl="node1" presStyleIdx="1" presStyleCnt="3">
        <dgm:presLayoutVars>
          <dgm:chMax val="0"/>
          <dgm:bulletEnabled val="1"/>
        </dgm:presLayoutVars>
      </dgm:prSet>
      <dgm:spPr/>
    </dgm:pt>
    <dgm:pt modelId="{4656BFDA-5DBF-438D-BC76-ECC8124BCC14}" type="pres">
      <dgm:prSet presAssocID="{DBD9CC56-3375-4513-A1F3-5373B2F07A3C}" presName="spacer" presStyleCnt="0"/>
      <dgm:spPr/>
    </dgm:pt>
    <dgm:pt modelId="{F7048140-DE00-403B-9F4A-BE66D54786BD}" type="pres">
      <dgm:prSet presAssocID="{38805C18-86EC-4E11-A003-A4DE4449EF66}" presName="parentText" presStyleLbl="node1" presStyleIdx="2" presStyleCnt="3">
        <dgm:presLayoutVars>
          <dgm:chMax val="0"/>
          <dgm:bulletEnabled val="1"/>
        </dgm:presLayoutVars>
      </dgm:prSet>
      <dgm:spPr/>
    </dgm:pt>
  </dgm:ptLst>
  <dgm:cxnLst>
    <dgm:cxn modelId="{37AAB600-270D-4AB2-975B-4D93F55F83A3}" type="presOf" srcId="{C48E8BE4-E416-40BA-8CD0-7F06BE36BA91}" destId="{0C5DEF51-D527-4767-BDE6-8AAC99116B9F}" srcOrd="0" destOrd="0" presId="urn:microsoft.com/office/officeart/2005/8/layout/vList2"/>
    <dgm:cxn modelId="{F89AC226-AEC0-44EC-AA5D-2809E5F06E20}" type="presOf" srcId="{38805C18-86EC-4E11-A003-A4DE4449EF66}" destId="{F7048140-DE00-403B-9F4A-BE66D54786BD}" srcOrd="0" destOrd="0" presId="urn:microsoft.com/office/officeart/2005/8/layout/vList2"/>
    <dgm:cxn modelId="{E9DB932D-2017-4E43-A5F9-5EBE51781B9B}" type="presOf" srcId="{8B73D323-F6DE-4BF9-A7E4-5764C5DF4594}" destId="{D470BEC0-805D-4988-8277-CCD60C1805EE}" srcOrd="0" destOrd="0" presId="urn:microsoft.com/office/officeart/2005/8/layout/vList2"/>
    <dgm:cxn modelId="{89315155-1E6E-4EBD-8EBD-6CF2865E18B6}" srcId="{C48E8BE4-E416-40BA-8CD0-7F06BE36BA91}" destId="{8B73D323-F6DE-4BF9-A7E4-5764C5DF4594}" srcOrd="0" destOrd="0" parTransId="{533B8591-8714-40A4-9FC8-1324F33F4E0F}" sibTransId="{76EC091B-88A8-4777-8905-067DFA12E242}"/>
    <dgm:cxn modelId="{09EC7D7B-BD45-4D7F-8A3A-A25F3943D756}" srcId="{C48E8BE4-E416-40BA-8CD0-7F06BE36BA91}" destId="{F950372D-6E7F-468F-A22C-D72467BD1EC7}" srcOrd="1" destOrd="0" parTransId="{7DB12920-5700-4C35-A50E-BA0DE40F3C49}" sibTransId="{DBD9CC56-3375-4513-A1F3-5373B2F07A3C}"/>
    <dgm:cxn modelId="{B4AB93B4-DB64-415F-8101-E11F186FA32A}" type="presOf" srcId="{F950372D-6E7F-468F-A22C-D72467BD1EC7}" destId="{C424AD6C-89B0-4948-AC93-C9BC9C08FDD6}" srcOrd="0" destOrd="0" presId="urn:microsoft.com/office/officeart/2005/8/layout/vList2"/>
    <dgm:cxn modelId="{642CCDC3-7B46-4111-B325-D7FEC11FFEF2}" srcId="{C48E8BE4-E416-40BA-8CD0-7F06BE36BA91}" destId="{38805C18-86EC-4E11-A003-A4DE4449EF66}" srcOrd="2" destOrd="0" parTransId="{7F5CC639-AEE8-436A-B980-C70A49FBEDCD}" sibTransId="{1E796898-BB13-4017-820F-C9A1E766C28F}"/>
    <dgm:cxn modelId="{1BDF68A3-2D3A-4019-B816-C51B1752A348}" type="presParOf" srcId="{0C5DEF51-D527-4767-BDE6-8AAC99116B9F}" destId="{D470BEC0-805D-4988-8277-CCD60C1805EE}" srcOrd="0" destOrd="0" presId="urn:microsoft.com/office/officeart/2005/8/layout/vList2"/>
    <dgm:cxn modelId="{A8AE7258-9917-46DD-A476-749DFDBC7065}" type="presParOf" srcId="{0C5DEF51-D527-4767-BDE6-8AAC99116B9F}" destId="{F65E95FA-75CF-49DE-ACA9-6CCC2E7F3E38}" srcOrd="1" destOrd="0" presId="urn:microsoft.com/office/officeart/2005/8/layout/vList2"/>
    <dgm:cxn modelId="{7D15705E-CCE4-4FD6-A8DE-4E6948B91AED}" type="presParOf" srcId="{0C5DEF51-D527-4767-BDE6-8AAC99116B9F}" destId="{C424AD6C-89B0-4948-AC93-C9BC9C08FDD6}" srcOrd="2" destOrd="0" presId="urn:microsoft.com/office/officeart/2005/8/layout/vList2"/>
    <dgm:cxn modelId="{22C75BFF-52AE-488B-A413-9A486822E610}" type="presParOf" srcId="{0C5DEF51-D527-4767-BDE6-8AAC99116B9F}" destId="{4656BFDA-5DBF-438D-BC76-ECC8124BCC14}" srcOrd="3" destOrd="0" presId="urn:microsoft.com/office/officeart/2005/8/layout/vList2"/>
    <dgm:cxn modelId="{0697E5BE-E1B9-4FD2-8591-615F6FA826C3}" type="presParOf" srcId="{0C5DEF51-D527-4767-BDE6-8AAC99116B9F}" destId="{F7048140-DE00-403B-9F4A-BE66D54786B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581A3F-E093-466F-92B2-0D65B4FDBF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7D3178-552F-4D66-90E4-D81775C68964}">
      <dgm:prSet/>
      <dgm:spPr/>
      <dgm:t>
        <a:bodyPr/>
        <a:lstStyle/>
        <a:p>
          <a:r>
            <a:rPr lang="en-GB" dirty="0">
              <a:latin typeface="Arial" panose="020B0604020202020204" pitchFamily="34" charset="0"/>
              <a:cs typeface="Arial" panose="020B0604020202020204" pitchFamily="34" charset="0"/>
            </a:rPr>
            <a:t>Blood tests are not required after the age of 45 years of age</a:t>
          </a:r>
          <a:endParaRPr lang="en-US" dirty="0">
            <a:latin typeface="Arial" panose="020B0604020202020204" pitchFamily="34" charset="0"/>
            <a:cs typeface="Arial" panose="020B0604020202020204" pitchFamily="34" charset="0"/>
          </a:endParaRPr>
        </a:p>
      </dgm:t>
    </dgm:pt>
    <dgm:pt modelId="{C87F20CB-C983-4ADF-B60B-75E572A01C3D}" type="parTrans" cxnId="{BF6534DA-823E-4081-B3B5-A64F8FF86503}">
      <dgm:prSet/>
      <dgm:spPr/>
      <dgm:t>
        <a:bodyPr/>
        <a:lstStyle/>
        <a:p>
          <a:endParaRPr lang="en-US"/>
        </a:p>
      </dgm:t>
    </dgm:pt>
    <dgm:pt modelId="{74309C3B-7C12-4116-BCEC-0C325EE4A464}" type="sibTrans" cxnId="{BF6534DA-823E-4081-B3B5-A64F8FF86503}">
      <dgm:prSet/>
      <dgm:spPr/>
      <dgm:t>
        <a:bodyPr/>
        <a:lstStyle/>
        <a:p>
          <a:endParaRPr lang="en-US"/>
        </a:p>
      </dgm:t>
    </dgm:pt>
    <dgm:pt modelId="{D54B122F-494D-4565-ACCB-DD29F3EB3FAA}">
      <dgm:prSet/>
      <dgm:spPr/>
      <dgm:t>
        <a:bodyPr/>
        <a:lstStyle/>
        <a:p>
          <a:r>
            <a:rPr lang="en-GB" b="0" i="0" dirty="0">
              <a:latin typeface="Arial" panose="020B0604020202020204" pitchFamily="34" charset="0"/>
              <a:cs typeface="Arial" panose="020B0604020202020204" pitchFamily="34" charset="0"/>
            </a:rPr>
            <a:t>The tests measure levels of a hormone called FSH (follicle-stimulating hormones). However, hormone levels go up and down all the time, even during the course of a day, so the test isn’t always accurate.</a:t>
          </a:r>
          <a:endParaRPr lang="en-US" dirty="0">
            <a:latin typeface="Arial" panose="020B0604020202020204" pitchFamily="34" charset="0"/>
            <a:cs typeface="Arial" panose="020B0604020202020204" pitchFamily="34" charset="0"/>
          </a:endParaRPr>
        </a:p>
      </dgm:t>
    </dgm:pt>
    <dgm:pt modelId="{3E88AC70-667E-48AA-A9A9-34DAEAD41B31}" type="parTrans" cxnId="{ECB23A13-9AEA-4440-AF5E-4FCB4C4E8354}">
      <dgm:prSet/>
      <dgm:spPr/>
      <dgm:t>
        <a:bodyPr/>
        <a:lstStyle/>
        <a:p>
          <a:endParaRPr lang="en-US"/>
        </a:p>
      </dgm:t>
    </dgm:pt>
    <dgm:pt modelId="{B03DA9C2-B310-4ADB-A1EB-45C857CC9308}" type="sibTrans" cxnId="{ECB23A13-9AEA-4440-AF5E-4FCB4C4E8354}">
      <dgm:prSet/>
      <dgm:spPr/>
      <dgm:t>
        <a:bodyPr/>
        <a:lstStyle/>
        <a:p>
          <a:endParaRPr lang="en-US"/>
        </a:p>
      </dgm:t>
    </dgm:pt>
    <dgm:pt modelId="{CCA318D0-264B-4A8D-B9DF-DA6EF40BF1F9}">
      <dgm:prSet/>
      <dgm:spPr/>
      <dgm:t>
        <a:bodyPr/>
        <a:lstStyle/>
        <a:p>
          <a:r>
            <a:rPr lang="en-GB" b="0" i="0" dirty="0">
              <a:latin typeface="Arial" panose="020B0604020202020204" pitchFamily="34" charset="0"/>
              <a:cs typeface="Arial" panose="020B0604020202020204" pitchFamily="34" charset="0"/>
            </a:rPr>
            <a:t>Women can still get pregnant if their periods are irregular - experts advise using contraception until the age of 55</a:t>
          </a:r>
          <a:endParaRPr lang="en-US" dirty="0">
            <a:latin typeface="Arial" panose="020B0604020202020204" pitchFamily="34" charset="0"/>
            <a:cs typeface="Arial" panose="020B0604020202020204" pitchFamily="34" charset="0"/>
          </a:endParaRPr>
        </a:p>
      </dgm:t>
    </dgm:pt>
    <dgm:pt modelId="{F46B09D9-B083-4715-B623-F0C9B86BD3AC}" type="parTrans" cxnId="{AF675C1B-0B34-414F-A576-9BF34ECB16F7}">
      <dgm:prSet/>
      <dgm:spPr/>
      <dgm:t>
        <a:bodyPr/>
        <a:lstStyle/>
        <a:p>
          <a:endParaRPr lang="en-US"/>
        </a:p>
      </dgm:t>
    </dgm:pt>
    <dgm:pt modelId="{957199FC-6114-4050-A112-2725360F17C1}" type="sibTrans" cxnId="{AF675C1B-0B34-414F-A576-9BF34ECB16F7}">
      <dgm:prSet/>
      <dgm:spPr/>
      <dgm:t>
        <a:bodyPr/>
        <a:lstStyle/>
        <a:p>
          <a:endParaRPr lang="en-US"/>
        </a:p>
      </dgm:t>
    </dgm:pt>
    <dgm:pt modelId="{F0B91361-2497-468C-BDB3-102C2908A7A1}" type="pres">
      <dgm:prSet presAssocID="{60581A3F-E093-466F-92B2-0D65B4FDBF61}" presName="linear" presStyleCnt="0">
        <dgm:presLayoutVars>
          <dgm:animLvl val="lvl"/>
          <dgm:resizeHandles val="exact"/>
        </dgm:presLayoutVars>
      </dgm:prSet>
      <dgm:spPr/>
    </dgm:pt>
    <dgm:pt modelId="{ECF7665D-3893-4C3E-AF30-87D33334C84F}" type="pres">
      <dgm:prSet presAssocID="{F17D3178-552F-4D66-90E4-D81775C68964}" presName="parentText" presStyleLbl="node1" presStyleIdx="0" presStyleCnt="3">
        <dgm:presLayoutVars>
          <dgm:chMax val="0"/>
          <dgm:bulletEnabled val="1"/>
        </dgm:presLayoutVars>
      </dgm:prSet>
      <dgm:spPr/>
    </dgm:pt>
    <dgm:pt modelId="{785CABE2-3266-430A-9073-81FEE5A213E0}" type="pres">
      <dgm:prSet presAssocID="{74309C3B-7C12-4116-BCEC-0C325EE4A464}" presName="spacer" presStyleCnt="0"/>
      <dgm:spPr/>
    </dgm:pt>
    <dgm:pt modelId="{B8349D5C-4590-42BA-93A1-445B2AA3844F}" type="pres">
      <dgm:prSet presAssocID="{D54B122F-494D-4565-ACCB-DD29F3EB3FAA}" presName="parentText" presStyleLbl="node1" presStyleIdx="1" presStyleCnt="3">
        <dgm:presLayoutVars>
          <dgm:chMax val="0"/>
          <dgm:bulletEnabled val="1"/>
        </dgm:presLayoutVars>
      </dgm:prSet>
      <dgm:spPr/>
    </dgm:pt>
    <dgm:pt modelId="{C13EAB45-4167-49F7-8BCD-817CB000B079}" type="pres">
      <dgm:prSet presAssocID="{B03DA9C2-B310-4ADB-A1EB-45C857CC9308}" presName="spacer" presStyleCnt="0"/>
      <dgm:spPr/>
    </dgm:pt>
    <dgm:pt modelId="{2079ECDE-7311-4D1D-9254-E7BCDB34B8B0}" type="pres">
      <dgm:prSet presAssocID="{CCA318D0-264B-4A8D-B9DF-DA6EF40BF1F9}" presName="parentText" presStyleLbl="node1" presStyleIdx="2" presStyleCnt="3">
        <dgm:presLayoutVars>
          <dgm:chMax val="0"/>
          <dgm:bulletEnabled val="1"/>
        </dgm:presLayoutVars>
      </dgm:prSet>
      <dgm:spPr/>
    </dgm:pt>
  </dgm:ptLst>
  <dgm:cxnLst>
    <dgm:cxn modelId="{FE742D00-A8CF-4EB2-9BE8-8A249A1D2CEF}" type="presOf" srcId="{CCA318D0-264B-4A8D-B9DF-DA6EF40BF1F9}" destId="{2079ECDE-7311-4D1D-9254-E7BCDB34B8B0}" srcOrd="0" destOrd="0" presId="urn:microsoft.com/office/officeart/2005/8/layout/vList2"/>
    <dgm:cxn modelId="{9F3C2F0E-CA13-4E6F-9162-30DE6D1CDE19}" type="presOf" srcId="{F17D3178-552F-4D66-90E4-D81775C68964}" destId="{ECF7665D-3893-4C3E-AF30-87D33334C84F}" srcOrd="0" destOrd="0" presId="urn:microsoft.com/office/officeart/2005/8/layout/vList2"/>
    <dgm:cxn modelId="{ECB23A13-9AEA-4440-AF5E-4FCB4C4E8354}" srcId="{60581A3F-E093-466F-92B2-0D65B4FDBF61}" destId="{D54B122F-494D-4565-ACCB-DD29F3EB3FAA}" srcOrd="1" destOrd="0" parTransId="{3E88AC70-667E-48AA-A9A9-34DAEAD41B31}" sibTransId="{B03DA9C2-B310-4ADB-A1EB-45C857CC9308}"/>
    <dgm:cxn modelId="{AF675C1B-0B34-414F-A576-9BF34ECB16F7}" srcId="{60581A3F-E093-466F-92B2-0D65B4FDBF61}" destId="{CCA318D0-264B-4A8D-B9DF-DA6EF40BF1F9}" srcOrd="2" destOrd="0" parTransId="{F46B09D9-B083-4715-B623-F0C9B86BD3AC}" sibTransId="{957199FC-6114-4050-A112-2725360F17C1}"/>
    <dgm:cxn modelId="{84EFDD36-8A72-4262-9B34-50D54045015D}" type="presOf" srcId="{D54B122F-494D-4565-ACCB-DD29F3EB3FAA}" destId="{B8349D5C-4590-42BA-93A1-445B2AA3844F}" srcOrd="0" destOrd="0" presId="urn:microsoft.com/office/officeart/2005/8/layout/vList2"/>
    <dgm:cxn modelId="{0922AB3A-302F-42D5-80DA-18EA79EE4A10}" type="presOf" srcId="{60581A3F-E093-466F-92B2-0D65B4FDBF61}" destId="{F0B91361-2497-468C-BDB3-102C2908A7A1}" srcOrd="0" destOrd="0" presId="urn:microsoft.com/office/officeart/2005/8/layout/vList2"/>
    <dgm:cxn modelId="{BF6534DA-823E-4081-B3B5-A64F8FF86503}" srcId="{60581A3F-E093-466F-92B2-0D65B4FDBF61}" destId="{F17D3178-552F-4D66-90E4-D81775C68964}" srcOrd="0" destOrd="0" parTransId="{C87F20CB-C983-4ADF-B60B-75E572A01C3D}" sibTransId="{74309C3B-7C12-4116-BCEC-0C325EE4A464}"/>
    <dgm:cxn modelId="{5A76448A-FDC4-4A38-9247-CBA8BFBC4473}" type="presParOf" srcId="{F0B91361-2497-468C-BDB3-102C2908A7A1}" destId="{ECF7665D-3893-4C3E-AF30-87D33334C84F}" srcOrd="0" destOrd="0" presId="urn:microsoft.com/office/officeart/2005/8/layout/vList2"/>
    <dgm:cxn modelId="{BB8CA3F7-1AAD-4652-BB65-B9F22C38C509}" type="presParOf" srcId="{F0B91361-2497-468C-BDB3-102C2908A7A1}" destId="{785CABE2-3266-430A-9073-81FEE5A213E0}" srcOrd="1" destOrd="0" presId="urn:microsoft.com/office/officeart/2005/8/layout/vList2"/>
    <dgm:cxn modelId="{3A90ADCA-521D-4369-B51D-EFC0567E61E0}" type="presParOf" srcId="{F0B91361-2497-468C-BDB3-102C2908A7A1}" destId="{B8349D5C-4590-42BA-93A1-445B2AA3844F}" srcOrd="2" destOrd="0" presId="urn:microsoft.com/office/officeart/2005/8/layout/vList2"/>
    <dgm:cxn modelId="{9C64687C-E15F-443F-814E-5A0EC097E512}" type="presParOf" srcId="{F0B91361-2497-468C-BDB3-102C2908A7A1}" destId="{C13EAB45-4167-49F7-8BCD-817CB000B079}" srcOrd="3" destOrd="0" presId="urn:microsoft.com/office/officeart/2005/8/layout/vList2"/>
    <dgm:cxn modelId="{1B6AC632-2913-46D6-A15E-128316814B92}" type="presParOf" srcId="{F0B91361-2497-468C-BDB3-102C2908A7A1}" destId="{2079ECDE-7311-4D1D-9254-E7BCDB34B8B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722114-D809-460B-A321-506152D06931}" type="doc">
      <dgm:prSet loTypeId="urn:microsoft.com/office/officeart/2005/8/layout/hList1" loCatId="list" qsTypeId="urn:microsoft.com/office/officeart/2005/8/quickstyle/3d1" qsCatId="3D" csTypeId="urn:microsoft.com/office/officeart/2005/8/colors/colorful1" csCatId="colorful" phldr="1"/>
      <dgm:spPr/>
      <dgm:t>
        <a:bodyPr/>
        <a:lstStyle/>
        <a:p>
          <a:endParaRPr lang="en-GB"/>
        </a:p>
      </dgm:t>
    </dgm:pt>
    <dgm:pt modelId="{2CFBE536-85A6-4598-A9CE-9A4D4E6C8717}">
      <dgm:prSet phldrT="[Text]"/>
      <dgm:spPr/>
      <dgm:t>
        <a:bodyPr/>
        <a:lstStyle/>
        <a:p>
          <a:r>
            <a:rPr lang="en-GB" dirty="0">
              <a:latin typeface="Arial" panose="020B0604020202020204" pitchFamily="34" charset="0"/>
              <a:cs typeface="Arial" panose="020B0604020202020204" pitchFamily="34" charset="0"/>
            </a:rPr>
            <a:t>Vasomotor</a:t>
          </a:r>
        </a:p>
      </dgm:t>
    </dgm:pt>
    <dgm:pt modelId="{0FE73D36-C3AB-4097-8866-F1DC926F2078}" type="parTrans" cxnId="{319765BD-2CF9-4001-8CA8-902400EA6244}">
      <dgm:prSet/>
      <dgm:spPr/>
      <dgm:t>
        <a:bodyPr/>
        <a:lstStyle/>
        <a:p>
          <a:endParaRPr lang="en-GB"/>
        </a:p>
      </dgm:t>
    </dgm:pt>
    <dgm:pt modelId="{47276A72-C21D-4089-BD22-C9195C5C891B}" type="sibTrans" cxnId="{319765BD-2CF9-4001-8CA8-902400EA6244}">
      <dgm:prSet/>
      <dgm:spPr/>
      <dgm:t>
        <a:bodyPr/>
        <a:lstStyle/>
        <a:p>
          <a:endParaRPr lang="en-GB"/>
        </a:p>
      </dgm:t>
    </dgm:pt>
    <dgm:pt modelId="{2D2AAC1E-5008-4895-A20A-51D49598989B}">
      <dgm:prSet phldrT="[Text]"/>
      <dgm:spPr/>
      <dgm:t>
        <a:bodyPr/>
        <a:lstStyle/>
        <a:p>
          <a:r>
            <a:rPr lang="en-GB" dirty="0">
              <a:latin typeface="Arial" panose="020B0604020202020204" pitchFamily="34" charset="0"/>
              <a:cs typeface="Arial" panose="020B0604020202020204" pitchFamily="34" charset="0"/>
            </a:rPr>
            <a:t>Psychological</a:t>
          </a:r>
        </a:p>
      </dgm:t>
    </dgm:pt>
    <dgm:pt modelId="{6EA72E6D-365E-40E0-BF15-A21DBB6DCE83}" type="parTrans" cxnId="{CA2652CF-4BF9-4353-B8DA-781686D61954}">
      <dgm:prSet/>
      <dgm:spPr/>
      <dgm:t>
        <a:bodyPr/>
        <a:lstStyle/>
        <a:p>
          <a:endParaRPr lang="en-GB"/>
        </a:p>
      </dgm:t>
    </dgm:pt>
    <dgm:pt modelId="{38CC5AF5-1004-492E-85CF-A57006F6B4C9}" type="sibTrans" cxnId="{CA2652CF-4BF9-4353-B8DA-781686D61954}">
      <dgm:prSet/>
      <dgm:spPr/>
      <dgm:t>
        <a:bodyPr/>
        <a:lstStyle/>
        <a:p>
          <a:endParaRPr lang="en-GB"/>
        </a:p>
      </dgm:t>
    </dgm:pt>
    <dgm:pt modelId="{758B0B00-AD24-43D9-AACC-29C5DDD65094}">
      <dgm:prSet phldrT="[Text]"/>
      <dgm:spPr/>
      <dgm:t>
        <a:bodyPr/>
        <a:lstStyle/>
        <a:p>
          <a:r>
            <a:rPr lang="en-GB" dirty="0">
              <a:latin typeface="Arial" panose="020B0604020202020204" pitchFamily="34" charset="0"/>
              <a:cs typeface="Arial" panose="020B0604020202020204" pitchFamily="34" charset="0"/>
            </a:rPr>
            <a:t>Physical</a:t>
          </a:r>
        </a:p>
      </dgm:t>
    </dgm:pt>
    <dgm:pt modelId="{8B380523-1E2A-4E2E-B5D6-628E76834E62}" type="parTrans" cxnId="{91DA2A32-46C5-46EF-B268-FDCBB53F83EF}">
      <dgm:prSet/>
      <dgm:spPr/>
      <dgm:t>
        <a:bodyPr/>
        <a:lstStyle/>
        <a:p>
          <a:endParaRPr lang="en-GB"/>
        </a:p>
      </dgm:t>
    </dgm:pt>
    <dgm:pt modelId="{A482F55E-FFC0-47D7-94A4-E98E5010AD15}" type="sibTrans" cxnId="{91DA2A32-46C5-46EF-B268-FDCBB53F83EF}">
      <dgm:prSet/>
      <dgm:spPr/>
      <dgm:t>
        <a:bodyPr/>
        <a:lstStyle/>
        <a:p>
          <a:endParaRPr lang="en-GB"/>
        </a:p>
      </dgm:t>
    </dgm:pt>
    <dgm:pt modelId="{722BCFBB-3F2E-43BD-B6E7-7F68428D9D96}">
      <dgm:prSet phldrT="[Text]"/>
      <dgm:spPr/>
      <dgm:t>
        <a:bodyPr/>
        <a:lstStyle/>
        <a:p>
          <a:r>
            <a:rPr lang="en-GB" dirty="0">
              <a:latin typeface="Arial" panose="020B0604020202020204" pitchFamily="34" charset="0"/>
              <a:cs typeface="Arial" panose="020B0604020202020204" pitchFamily="34" charset="0"/>
            </a:rPr>
            <a:t>Loss of interest in sex (libido)</a:t>
          </a:r>
        </a:p>
      </dgm:t>
    </dgm:pt>
    <dgm:pt modelId="{08B55B3A-3B74-4C2A-ADC2-64DC462F71D6}" type="parTrans" cxnId="{6AC4AF36-C84D-4E23-802F-37656C8D6BC8}">
      <dgm:prSet/>
      <dgm:spPr/>
      <dgm:t>
        <a:bodyPr/>
        <a:lstStyle/>
        <a:p>
          <a:endParaRPr lang="en-GB"/>
        </a:p>
      </dgm:t>
    </dgm:pt>
    <dgm:pt modelId="{3E0A4CEB-5CB6-4702-8A47-5FF62288851B}" type="sibTrans" cxnId="{6AC4AF36-C84D-4E23-802F-37656C8D6BC8}">
      <dgm:prSet/>
      <dgm:spPr/>
      <dgm:t>
        <a:bodyPr/>
        <a:lstStyle/>
        <a:p>
          <a:endParaRPr lang="en-GB"/>
        </a:p>
      </dgm:t>
    </dgm:pt>
    <dgm:pt modelId="{87BA6E6F-4CF5-48F3-A53A-616FBA631A46}">
      <dgm:prSet/>
      <dgm:spPr/>
      <dgm:t>
        <a:bodyPr/>
        <a:lstStyle/>
        <a:p>
          <a:r>
            <a:rPr lang="en-GB" dirty="0">
              <a:latin typeface="Arial" panose="020B0604020202020204" pitchFamily="34" charset="0"/>
              <a:cs typeface="Arial" panose="020B0604020202020204" pitchFamily="34" charset="0"/>
            </a:rPr>
            <a:t>Hot flushes</a:t>
          </a:r>
        </a:p>
      </dgm:t>
    </dgm:pt>
    <dgm:pt modelId="{043896E4-46A2-4B76-8338-65898DFCD3B4}" type="parTrans" cxnId="{4AD8F25D-D647-44AD-BDD6-CB34394828D4}">
      <dgm:prSet/>
      <dgm:spPr/>
      <dgm:t>
        <a:bodyPr/>
        <a:lstStyle/>
        <a:p>
          <a:endParaRPr lang="en-GB"/>
        </a:p>
      </dgm:t>
    </dgm:pt>
    <dgm:pt modelId="{2870F8B0-3A9F-4DCC-A110-E328BC412319}" type="sibTrans" cxnId="{4AD8F25D-D647-44AD-BDD6-CB34394828D4}">
      <dgm:prSet/>
      <dgm:spPr/>
      <dgm:t>
        <a:bodyPr/>
        <a:lstStyle/>
        <a:p>
          <a:endParaRPr lang="en-GB"/>
        </a:p>
      </dgm:t>
    </dgm:pt>
    <dgm:pt modelId="{9B2AA9B9-BC30-47E5-AF1E-19F0DD877944}">
      <dgm:prSet/>
      <dgm:spPr/>
      <dgm:t>
        <a:bodyPr/>
        <a:lstStyle/>
        <a:p>
          <a:r>
            <a:rPr lang="en-GB" dirty="0">
              <a:latin typeface="Arial" panose="020B0604020202020204" pitchFamily="34" charset="0"/>
              <a:cs typeface="Arial" panose="020B0604020202020204" pitchFamily="34" charset="0"/>
            </a:rPr>
            <a:t>Sweating at night</a:t>
          </a:r>
        </a:p>
      </dgm:t>
    </dgm:pt>
    <dgm:pt modelId="{44456367-914D-4D01-A4B5-9B0C43B5020F}" type="parTrans" cxnId="{D04E8FDC-A033-41EA-9446-44DF8EC07554}">
      <dgm:prSet/>
      <dgm:spPr/>
      <dgm:t>
        <a:bodyPr/>
        <a:lstStyle/>
        <a:p>
          <a:endParaRPr lang="en-GB"/>
        </a:p>
      </dgm:t>
    </dgm:pt>
    <dgm:pt modelId="{E5F680BD-FCFB-4301-B863-0E58034FD21D}" type="sibTrans" cxnId="{D04E8FDC-A033-41EA-9446-44DF8EC07554}">
      <dgm:prSet/>
      <dgm:spPr/>
      <dgm:t>
        <a:bodyPr/>
        <a:lstStyle/>
        <a:p>
          <a:endParaRPr lang="en-GB"/>
        </a:p>
      </dgm:t>
    </dgm:pt>
    <dgm:pt modelId="{297DAAEC-9BCB-4DCE-A260-D90FCBD265CA}">
      <dgm:prSet/>
      <dgm:spPr/>
      <dgm:t>
        <a:bodyPr/>
        <a:lstStyle/>
        <a:p>
          <a:r>
            <a:rPr lang="en-GB" dirty="0">
              <a:latin typeface="Arial" panose="020B0604020202020204" pitchFamily="34" charset="0"/>
              <a:cs typeface="Arial" panose="020B0604020202020204" pitchFamily="34" charset="0"/>
            </a:rPr>
            <a:t>Heart beating quickly or strongly (Palpitations)</a:t>
          </a:r>
        </a:p>
      </dgm:t>
    </dgm:pt>
    <dgm:pt modelId="{DEBBB3A4-33F4-4BDC-AC07-7DE7C709441D}" type="parTrans" cxnId="{76F1C2AD-6C76-4E77-B617-C13F105830DB}">
      <dgm:prSet/>
      <dgm:spPr/>
      <dgm:t>
        <a:bodyPr/>
        <a:lstStyle/>
        <a:p>
          <a:endParaRPr lang="en-GB"/>
        </a:p>
      </dgm:t>
    </dgm:pt>
    <dgm:pt modelId="{B6EA2B04-247A-491B-B040-6A5D87A303FF}" type="sibTrans" cxnId="{76F1C2AD-6C76-4E77-B617-C13F105830DB}">
      <dgm:prSet/>
      <dgm:spPr/>
      <dgm:t>
        <a:bodyPr/>
        <a:lstStyle/>
        <a:p>
          <a:endParaRPr lang="en-GB"/>
        </a:p>
      </dgm:t>
    </dgm:pt>
    <dgm:pt modelId="{3F2A527A-FFA3-4799-851D-7A1A31AA4BC2}">
      <dgm:prSet/>
      <dgm:spPr/>
      <dgm:t>
        <a:bodyPr/>
        <a:lstStyle/>
        <a:p>
          <a:r>
            <a:rPr lang="en-GB" dirty="0">
              <a:latin typeface="Arial" panose="020B0604020202020204" pitchFamily="34" charset="0"/>
              <a:cs typeface="Arial" panose="020B0604020202020204" pitchFamily="34" charset="0"/>
            </a:rPr>
            <a:t>Feeling tense or nervous </a:t>
          </a:r>
        </a:p>
      </dgm:t>
    </dgm:pt>
    <dgm:pt modelId="{73AB5D22-356E-49DE-B2AC-FA365743F778}" type="parTrans" cxnId="{A55FAFAD-4148-43FB-BF96-C4F2D499620F}">
      <dgm:prSet/>
      <dgm:spPr/>
      <dgm:t>
        <a:bodyPr/>
        <a:lstStyle/>
        <a:p>
          <a:endParaRPr lang="en-GB"/>
        </a:p>
      </dgm:t>
    </dgm:pt>
    <dgm:pt modelId="{DFF6BFE0-16E8-453C-BEAC-D358F407504B}" type="sibTrans" cxnId="{A55FAFAD-4148-43FB-BF96-C4F2D499620F}">
      <dgm:prSet/>
      <dgm:spPr/>
      <dgm:t>
        <a:bodyPr/>
        <a:lstStyle/>
        <a:p>
          <a:endParaRPr lang="en-GB"/>
        </a:p>
      </dgm:t>
    </dgm:pt>
    <dgm:pt modelId="{C2352FB4-7C7C-4235-93C4-165E1A94857A}">
      <dgm:prSet/>
      <dgm:spPr/>
      <dgm:t>
        <a:bodyPr/>
        <a:lstStyle/>
        <a:p>
          <a:r>
            <a:rPr lang="en-GB">
              <a:latin typeface="Arial" panose="020B0604020202020204" pitchFamily="34" charset="0"/>
              <a:cs typeface="Arial" panose="020B0604020202020204" pitchFamily="34" charset="0"/>
            </a:rPr>
            <a:t>Anxiety/panic attacks</a:t>
          </a:r>
          <a:endParaRPr lang="en-GB" dirty="0">
            <a:latin typeface="Arial" panose="020B0604020202020204" pitchFamily="34" charset="0"/>
            <a:cs typeface="Arial" panose="020B0604020202020204" pitchFamily="34" charset="0"/>
          </a:endParaRPr>
        </a:p>
      </dgm:t>
    </dgm:pt>
    <dgm:pt modelId="{9EB16D1E-7A68-4ECF-96FE-4A9BD06DFA71}" type="parTrans" cxnId="{90FB1C0C-26B5-4614-A2BE-3018CBB98173}">
      <dgm:prSet/>
      <dgm:spPr/>
      <dgm:t>
        <a:bodyPr/>
        <a:lstStyle/>
        <a:p>
          <a:endParaRPr lang="en-GB"/>
        </a:p>
      </dgm:t>
    </dgm:pt>
    <dgm:pt modelId="{D9347C29-4461-4AF3-90DE-5A85AE7CCC48}" type="sibTrans" cxnId="{90FB1C0C-26B5-4614-A2BE-3018CBB98173}">
      <dgm:prSet/>
      <dgm:spPr/>
      <dgm:t>
        <a:bodyPr/>
        <a:lstStyle/>
        <a:p>
          <a:endParaRPr lang="en-GB"/>
        </a:p>
      </dgm:t>
    </dgm:pt>
    <dgm:pt modelId="{5E30FE66-D415-42B6-99C2-3A18CD94C3FA}">
      <dgm:prSet/>
      <dgm:spPr/>
      <dgm:t>
        <a:bodyPr/>
        <a:lstStyle/>
        <a:p>
          <a:r>
            <a:rPr lang="en-GB">
              <a:latin typeface="Arial" panose="020B0604020202020204" pitchFamily="34" charset="0"/>
              <a:cs typeface="Arial" panose="020B0604020202020204" pitchFamily="34" charset="0"/>
            </a:rPr>
            <a:t>Excitable</a:t>
          </a:r>
          <a:endParaRPr lang="en-GB" dirty="0">
            <a:latin typeface="Arial" panose="020B0604020202020204" pitchFamily="34" charset="0"/>
            <a:cs typeface="Arial" panose="020B0604020202020204" pitchFamily="34" charset="0"/>
          </a:endParaRPr>
        </a:p>
      </dgm:t>
    </dgm:pt>
    <dgm:pt modelId="{8A97BB5F-AC5C-4F8E-835D-DFBA43D26352}" type="parTrans" cxnId="{B7938ABD-F478-42AC-A0B9-4BFD0491C385}">
      <dgm:prSet/>
      <dgm:spPr/>
      <dgm:t>
        <a:bodyPr/>
        <a:lstStyle/>
        <a:p>
          <a:endParaRPr lang="en-GB"/>
        </a:p>
      </dgm:t>
    </dgm:pt>
    <dgm:pt modelId="{716AAF56-1A75-4F4C-883B-838C656C2E4E}" type="sibTrans" cxnId="{B7938ABD-F478-42AC-A0B9-4BFD0491C385}">
      <dgm:prSet/>
      <dgm:spPr/>
      <dgm:t>
        <a:bodyPr/>
        <a:lstStyle/>
        <a:p>
          <a:endParaRPr lang="en-GB"/>
        </a:p>
      </dgm:t>
    </dgm:pt>
    <dgm:pt modelId="{FEB95FD8-FEAE-4FB1-9E7F-50683BB82F6A}">
      <dgm:prSet/>
      <dgm:spPr/>
      <dgm:t>
        <a:bodyPr/>
        <a:lstStyle/>
        <a:p>
          <a:r>
            <a:rPr lang="en-GB" dirty="0">
              <a:latin typeface="Arial" panose="020B0604020202020204" pitchFamily="34" charset="0"/>
              <a:cs typeface="Arial" panose="020B0604020202020204" pitchFamily="34" charset="0"/>
            </a:rPr>
            <a:t>Feeling tired/ lacking in energy</a:t>
          </a:r>
        </a:p>
      </dgm:t>
    </dgm:pt>
    <dgm:pt modelId="{A8A87162-8E59-4DEA-9C7E-9D64344CD1F3}" type="parTrans" cxnId="{D26A8353-00FC-42AC-BC8C-7368FDDD6AF5}">
      <dgm:prSet/>
      <dgm:spPr/>
      <dgm:t>
        <a:bodyPr/>
        <a:lstStyle/>
        <a:p>
          <a:endParaRPr lang="en-GB"/>
        </a:p>
      </dgm:t>
    </dgm:pt>
    <dgm:pt modelId="{21BCD5DD-5457-4582-BBEE-C310A577C09C}" type="sibTrans" cxnId="{D26A8353-00FC-42AC-BC8C-7368FDDD6AF5}">
      <dgm:prSet/>
      <dgm:spPr/>
      <dgm:t>
        <a:bodyPr/>
        <a:lstStyle/>
        <a:p>
          <a:endParaRPr lang="en-GB"/>
        </a:p>
      </dgm:t>
    </dgm:pt>
    <dgm:pt modelId="{37B56A45-5A7F-465C-BFE3-A5DFA42E279B}">
      <dgm:prSet/>
      <dgm:spPr/>
      <dgm:t>
        <a:bodyPr/>
        <a:lstStyle/>
        <a:p>
          <a:r>
            <a:rPr lang="en-GB" dirty="0">
              <a:latin typeface="Arial" panose="020B0604020202020204" pitchFamily="34" charset="0"/>
              <a:cs typeface="Arial" panose="020B0604020202020204" pitchFamily="34" charset="0"/>
            </a:rPr>
            <a:t>Loss of interest in things</a:t>
          </a:r>
        </a:p>
      </dgm:t>
    </dgm:pt>
    <dgm:pt modelId="{25A3376D-2E2C-4446-86CC-3D43C5077E84}" type="parTrans" cxnId="{EEB0414D-B9D7-4B9D-8E15-1E6B6290B3A8}">
      <dgm:prSet/>
      <dgm:spPr/>
      <dgm:t>
        <a:bodyPr/>
        <a:lstStyle/>
        <a:p>
          <a:endParaRPr lang="en-GB"/>
        </a:p>
      </dgm:t>
    </dgm:pt>
    <dgm:pt modelId="{D9B7ADE0-2058-4ACE-B61E-869F5B4DFB76}" type="sibTrans" cxnId="{EEB0414D-B9D7-4B9D-8E15-1E6B6290B3A8}">
      <dgm:prSet/>
      <dgm:spPr/>
      <dgm:t>
        <a:bodyPr/>
        <a:lstStyle/>
        <a:p>
          <a:endParaRPr lang="en-GB"/>
        </a:p>
      </dgm:t>
    </dgm:pt>
    <dgm:pt modelId="{216CDC9E-FA0D-44D0-8CC2-10FBD2432D17}">
      <dgm:prSet/>
      <dgm:spPr/>
      <dgm:t>
        <a:bodyPr/>
        <a:lstStyle/>
        <a:p>
          <a:r>
            <a:rPr lang="en-GB" dirty="0">
              <a:latin typeface="Arial" panose="020B0604020202020204" pitchFamily="34" charset="0"/>
              <a:cs typeface="Arial" panose="020B0604020202020204" pitchFamily="34" charset="0"/>
            </a:rPr>
            <a:t>Feeling unhappy or depressed</a:t>
          </a:r>
        </a:p>
      </dgm:t>
    </dgm:pt>
    <dgm:pt modelId="{3B9A7D8C-B8DF-41C2-9BC3-9E6E771475E4}" type="parTrans" cxnId="{457F145A-5852-4678-A53E-02F59F11335A}">
      <dgm:prSet/>
      <dgm:spPr/>
      <dgm:t>
        <a:bodyPr/>
        <a:lstStyle/>
        <a:p>
          <a:endParaRPr lang="en-GB"/>
        </a:p>
      </dgm:t>
    </dgm:pt>
    <dgm:pt modelId="{48925DDA-02E3-4D6C-B49F-A63C0AA7F736}" type="sibTrans" cxnId="{457F145A-5852-4678-A53E-02F59F11335A}">
      <dgm:prSet/>
      <dgm:spPr/>
      <dgm:t>
        <a:bodyPr/>
        <a:lstStyle/>
        <a:p>
          <a:endParaRPr lang="en-GB"/>
        </a:p>
      </dgm:t>
    </dgm:pt>
    <dgm:pt modelId="{25DA7BDE-D7E2-4EE5-9760-D801461F4C7A}">
      <dgm:prSet/>
      <dgm:spPr/>
      <dgm:t>
        <a:bodyPr/>
        <a:lstStyle/>
        <a:p>
          <a:r>
            <a:rPr lang="en-GB" dirty="0">
              <a:latin typeface="Arial" panose="020B0604020202020204" pitchFamily="34" charset="0"/>
              <a:cs typeface="Arial" panose="020B0604020202020204" pitchFamily="34" charset="0"/>
            </a:rPr>
            <a:t>Crying spells</a:t>
          </a:r>
        </a:p>
      </dgm:t>
    </dgm:pt>
    <dgm:pt modelId="{DD1FB681-B9C2-4917-81A1-F83C584A9295}" type="parTrans" cxnId="{4EA231EC-E9B4-4DD6-80BF-FF8705162D32}">
      <dgm:prSet/>
      <dgm:spPr/>
      <dgm:t>
        <a:bodyPr/>
        <a:lstStyle/>
        <a:p>
          <a:endParaRPr lang="en-GB"/>
        </a:p>
      </dgm:t>
    </dgm:pt>
    <dgm:pt modelId="{A3D5EC2F-005E-444B-BAFC-D4D3E8F4CAD8}" type="sibTrans" cxnId="{4EA231EC-E9B4-4DD6-80BF-FF8705162D32}">
      <dgm:prSet/>
      <dgm:spPr/>
      <dgm:t>
        <a:bodyPr/>
        <a:lstStyle/>
        <a:p>
          <a:endParaRPr lang="en-GB"/>
        </a:p>
      </dgm:t>
    </dgm:pt>
    <dgm:pt modelId="{D34E5760-54F0-42F7-BAF7-AB288083085C}">
      <dgm:prSet/>
      <dgm:spPr/>
      <dgm:t>
        <a:bodyPr/>
        <a:lstStyle/>
        <a:p>
          <a:r>
            <a:rPr lang="en-GB" dirty="0">
              <a:latin typeface="Arial" panose="020B0604020202020204" pitchFamily="34" charset="0"/>
              <a:cs typeface="Arial" panose="020B0604020202020204" pitchFamily="34" charset="0"/>
            </a:rPr>
            <a:t>Irritability</a:t>
          </a:r>
        </a:p>
      </dgm:t>
    </dgm:pt>
    <dgm:pt modelId="{10B3C31E-CEA2-43C9-AF3A-F8DD95983471}" type="parTrans" cxnId="{8A53EB7A-A0BD-402B-9D68-20C6780E31F7}">
      <dgm:prSet/>
      <dgm:spPr/>
      <dgm:t>
        <a:bodyPr/>
        <a:lstStyle/>
        <a:p>
          <a:endParaRPr lang="en-GB"/>
        </a:p>
      </dgm:t>
    </dgm:pt>
    <dgm:pt modelId="{E662189C-CB70-43FA-B38A-8E29F94CBFA2}" type="sibTrans" cxnId="{8A53EB7A-A0BD-402B-9D68-20C6780E31F7}">
      <dgm:prSet/>
      <dgm:spPr/>
      <dgm:t>
        <a:bodyPr/>
        <a:lstStyle/>
        <a:p>
          <a:endParaRPr lang="en-GB"/>
        </a:p>
      </dgm:t>
    </dgm:pt>
    <dgm:pt modelId="{D03DE44A-1C52-4B0C-B848-6E9CCACED7F8}">
      <dgm:prSet/>
      <dgm:spPr/>
      <dgm:t>
        <a:bodyPr/>
        <a:lstStyle/>
        <a:p>
          <a:r>
            <a:rPr lang="en-GB" dirty="0">
              <a:latin typeface="Arial" panose="020B0604020202020204" pitchFamily="34" charset="0"/>
              <a:cs typeface="Arial" panose="020B0604020202020204" pitchFamily="34" charset="0"/>
            </a:rPr>
            <a:t>Sleeping problems</a:t>
          </a:r>
        </a:p>
      </dgm:t>
    </dgm:pt>
    <dgm:pt modelId="{947F0A13-DB64-4B0C-BBEC-64A5F544210D}" type="parTrans" cxnId="{9B52E5F4-7D30-41B5-955D-CE4D172135F3}">
      <dgm:prSet/>
      <dgm:spPr/>
      <dgm:t>
        <a:bodyPr/>
        <a:lstStyle/>
        <a:p>
          <a:endParaRPr lang="en-GB"/>
        </a:p>
      </dgm:t>
    </dgm:pt>
    <dgm:pt modelId="{3CA2979A-888F-4C1E-B923-C2E80114674E}" type="sibTrans" cxnId="{9B52E5F4-7D30-41B5-955D-CE4D172135F3}">
      <dgm:prSet/>
      <dgm:spPr/>
      <dgm:t>
        <a:bodyPr/>
        <a:lstStyle/>
        <a:p>
          <a:endParaRPr lang="en-GB"/>
        </a:p>
      </dgm:t>
    </dgm:pt>
    <dgm:pt modelId="{9C62C90A-E629-4F8E-A519-A204E2165918}">
      <dgm:prSet/>
      <dgm:spPr/>
      <dgm:t>
        <a:bodyPr/>
        <a:lstStyle/>
        <a:p>
          <a:r>
            <a:rPr lang="en-GB">
              <a:latin typeface="Arial" panose="020B0604020202020204" pitchFamily="34" charset="0"/>
              <a:cs typeface="Arial" panose="020B0604020202020204" pitchFamily="34" charset="0"/>
            </a:rPr>
            <a:t>Feeling dizzy</a:t>
          </a:r>
          <a:endParaRPr lang="en-GB" dirty="0">
            <a:latin typeface="Arial" panose="020B0604020202020204" pitchFamily="34" charset="0"/>
            <a:cs typeface="Arial" panose="020B0604020202020204" pitchFamily="34" charset="0"/>
          </a:endParaRPr>
        </a:p>
      </dgm:t>
    </dgm:pt>
    <dgm:pt modelId="{78EDFE17-54CC-488E-9519-757C8ACB2F9E}" type="parTrans" cxnId="{32B82B32-9744-42FD-88A8-68555F4FED88}">
      <dgm:prSet/>
      <dgm:spPr/>
      <dgm:t>
        <a:bodyPr/>
        <a:lstStyle/>
        <a:p>
          <a:endParaRPr lang="en-GB"/>
        </a:p>
      </dgm:t>
    </dgm:pt>
    <dgm:pt modelId="{C0D570E0-8352-434F-BEB3-8CA705ED61F8}" type="sibTrans" cxnId="{32B82B32-9744-42FD-88A8-68555F4FED88}">
      <dgm:prSet/>
      <dgm:spPr/>
      <dgm:t>
        <a:bodyPr/>
        <a:lstStyle/>
        <a:p>
          <a:endParaRPr lang="en-GB"/>
        </a:p>
      </dgm:t>
    </dgm:pt>
    <dgm:pt modelId="{ADCF4D1F-1E53-4F8F-80DC-FB82603A776A}">
      <dgm:prSet/>
      <dgm:spPr/>
      <dgm:t>
        <a:bodyPr/>
        <a:lstStyle/>
        <a:p>
          <a:r>
            <a:rPr lang="en-GB">
              <a:latin typeface="Arial" panose="020B0604020202020204" pitchFamily="34" charset="0"/>
              <a:cs typeface="Arial" panose="020B0604020202020204" pitchFamily="34" charset="0"/>
            </a:rPr>
            <a:t>Headaches</a:t>
          </a:r>
          <a:endParaRPr lang="en-GB" dirty="0">
            <a:latin typeface="Arial" panose="020B0604020202020204" pitchFamily="34" charset="0"/>
            <a:cs typeface="Arial" panose="020B0604020202020204" pitchFamily="34" charset="0"/>
          </a:endParaRPr>
        </a:p>
      </dgm:t>
    </dgm:pt>
    <dgm:pt modelId="{26328A85-D020-4C49-95EC-47F5DFA0FECF}" type="parTrans" cxnId="{0C196A83-20BA-4913-9453-3232230E9DBA}">
      <dgm:prSet/>
      <dgm:spPr/>
      <dgm:t>
        <a:bodyPr/>
        <a:lstStyle/>
        <a:p>
          <a:endParaRPr lang="en-GB"/>
        </a:p>
      </dgm:t>
    </dgm:pt>
    <dgm:pt modelId="{912092B7-954A-463D-A9E6-92811C309BEA}" type="sibTrans" cxnId="{0C196A83-20BA-4913-9453-3232230E9DBA}">
      <dgm:prSet/>
      <dgm:spPr/>
      <dgm:t>
        <a:bodyPr/>
        <a:lstStyle/>
        <a:p>
          <a:endParaRPr lang="en-GB"/>
        </a:p>
      </dgm:t>
    </dgm:pt>
    <dgm:pt modelId="{2E4EE18D-646D-4F8D-80FE-19AE9706ED62}">
      <dgm:prSet/>
      <dgm:spPr/>
      <dgm:t>
        <a:bodyPr/>
        <a:lstStyle/>
        <a:p>
          <a:r>
            <a:rPr lang="en-GB" dirty="0">
              <a:latin typeface="Arial" panose="020B0604020202020204" pitchFamily="34" charset="0"/>
              <a:cs typeface="Arial" panose="020B0604020202020204" pitchFamily="34" charset="0"/>
            </a:rPr>
            <a:t>Muscle and joint pains</a:t>
          </a:r>
        </a:p>
      </dgm:t>
    </dgm:pt>
    <dgm:pt modelId="{996A7CE2-3C63-4011-A98E-1FC4CD7A5D29}" type="parTrans" cxnId="{D2A9D53F-3D57-4440-9733-0922D4268834}">
      <dgm:prSet/>
      <dgm:spPr/>
      <dgm:t>
        <a:bodyPr/>
        <a:lstStyle/>
        <a:p>
          <a:endParaRPr lang="en-GB"/>
        </a:p>
      </dgm:t>
    </dgm:pt>
    <dgm:pt modelId="{6221442F-21E4-46CC-8676-D4FB354F4D50}" type="sibTrans" cxnId="{D2A9D53F-3D57-4440-9733-0922D4268834}">
      <dgm:prSet/>
      <dgm:spPr/>
      <dgm:t>
        <a:bodyPr/>
        <a:lstStyle/>
        <a:p>
          <a:endParaRPr lang="en-GB"/>
        </a:p>
      </dgm:t>
    </dgm:pt>
    <dgm:pt modelId="{EDF77FCA-BB1D-4EAA-B8D4-3CF5A36363B9}">
      <dgm:prSet/>
      <dgm:spPr/>
      <dgm:t>
        <a:bodyPr/>
        <a:lstStyle/>
        <a:p>
          <a:r>
            <a:rPr lang="en-GB">
              <a:latin typeface="Arial" panose="020B0604020202020204" pitchFamily="34" charset="0"/>
              <a:cs typeface="Arial" panose="020B0604020202020204" pitchFamily="34" charset="0"/>
            </a:rPr>
            <a:t>Vaginal dryness </a:t>
          </a:r>
          <a:endParaRPr lang="en-GB" dirty="0">
            <a:latin typeface="Arial" panose="020B0604020202020204" pitchFamily="34" charset="0"/>
            <a:cs typeface="Arial" panose="020B0604020202020204" pitchFamily="34" charset="0"/>
          </a:endParaRPr>
        </a:p>
      </dgm:t>
    </dgm:pt>
    <dgm:pt modelId="{C755FDBE-EE6E-4C30-8527-C4990AD5DC06}" type="parTrans" cxnId="{4DB44678-E60C-48CA-AB2D-2C789C0C888C}">
      <dgm:prSet/>
      <dgm:spPr/>
      <dgm:t>
        <a:bodyPr/>
        <a:lstStyle/>
        <a:p>
          <a:endParaRPr lang="en-GB"/>
        </a:p>
      </dgm:t>
    </dgm:pt>
    <dgm:pt modelId="{5A236907-73E2-4903-8064-B7A60B995EA0}" type="sibTrans" cxnId="{4DB44678-E60C-48CA-AB2D-2C789C0C888C}">
      <dgm:prSet/>
      <dgm:spPr/>
      <dgm:t>
        <a:bodyPr/>
        <a:lstStyle/>
        <a:p>
          <a:endParaRPr lang="en-GB"/>
        </a:p>
      </dgm:t>
    </dgm:pt>
    <dgm:pt modelId="{AA36D03F-C002-46A3-A846-EE2F60EDB3E7}">
      <dgm:prSet/>
      <dgm:spPr/>
      <dgm:t>
        <a:bodyPr/>
        <a:lstStyle/>
        <a:p>
          <a:r>
            <a:rPr lang="en-GB">
              <a:latin typeface="Arial" panose="020B0604020202020204" pitchFamily="34" charset="0"/>
              <a:cs typeface="Arial" panose="020B0604020202020204" pitchFamily="34" charset="0"/>
            </a:rPr>
            <a:t>Urinary problems</a:t>
          </a:r>
          <a:endParaRPr lang="en-GB" dirty="0">
            <a:latin typeface="Arial" panose="020B0604020202020204" pitchFamily="34" charset="0"/>
            <a:cs typeface="Arial" panose="020B0604020202020204" pitchFamily="34" charset="0"/>
          </a:endParaRPr>
        </a:p>
      </dgm:t>
    </dgm:pt>
    <dgm:pt modelId="{643A9253-6724-440D-B3E0-BE1598446335}" type="parTrans" cxnId="{8A83786F-9907-480C-B51C-258136BB4689}">
      <dgm:prSet/>
      <dgm:spPr/>
      <dgm:t>
        <a:bodyPr/>
        <a:lstStyle/>
        <a:p>
          <a:endParaRPr lang="en-GB"/>
        </a:p>
      </dgm:t>
    </dgm:pt>
    <dgm:pt modelId="{78AE250F-F854-4E11-8C68-81FEEE4A5B8C}" type="sibTrans" cxnId="{8A83786F-9907-480C-B51C-258136BB4689}">
      <dgm:prSet/>
      <dgm:spPr/>
      <dgm:t>
        <a:bodyPr/>
        <a:lstStyle/>
        <a:p>
          <a:endParaRPr lang="en-GB"/>
        </a:p>
      </dgm:t>
    </dgm:pt>
    <dgm:pt modelId="{5A3F34D3-F448-450F-B3CF-01D9D6DBCF08}">
      <dgm:prSet/>
      <dgm:spPr/>
      <dgm:t>
        <a:bodyPr/>
        <a:lstStyle/>
        <a:p>
          <a:r>
            <a:rPr lang="en-GB" dirty="0">
              <a:latin typeface="Arial" panose="020B0604020202020204" pitchFamily="34" charset="0"/>
              <a:cs typeface="Arial" panose="020B0604020202020204" pitchFamily="34" charset="0"/>
            </a:rPr>
            <a:t>Dry itchy skin </a:t>
          </a:r>
        </a:p>
      </dgm:t>
    </dgm:pt>
    <dgm:pt modelId="{EC485D72-AA79-4A30-B487-6AEBA9D4C435}" type="parTrans" cxnId="{95ACE446-F497-48A6-AE90-38B470096E48}">
      <dgm:prSet/>
      <dgm:spPr/>
      <dgm:t>
        <a:bodyPr/>
        <a:lstStyle/>
        <a:p>
          <a:endParaRPr lang="en-GB"/>
        </a:p>
      </dgm:t>
    </dgm:pt>
    <dgm:pt modelId="{B05783B9-1A1B-4110-82BD-AB51C918DACA}" type="sibTrans" cxnId="{95ACE446-F497-48A6-AE90-38B470096E48}">
      <dgm:prSet/>
      <dgm:spPr/>
      <dgm:t>
        <a:bodyPr/>
        <a:lstStyle/>
        <a:p>
          <a:endParaRPr lang="en-GB"/>
        </a:p>
      </dgm:t>
    </dgm:pt>
    <dgm:pt modelId="{28E9D20E-DEF2-4854-9FC0-EB44E73BD17E}">
      <dgm:prSet/>
      <dgm:spPr/>
      <dgm:t>
        <a:bodyPr/>
        <a:lstStyle/>
        <a:p>
          <a:r>
            <a:rPr lang="en-GB" dirty="0">
              <a:latin typeface="Arial" panose="020B0604020202020204" pitchFamily="34" charset="0"/>
              <a:cs typeface="Arial" panose="020B0604020202020204" pitchFamily="34" charset="0"/>
            </a:rPr>
            <a:t>Hair changes </a:t>
          </a:r>
        </a:p>
      </dgm:t>
    </dgm:pt>
    <dgm:pt modelId="{5EFD26FB-B0DB-4BD1-8A96-25C3DF539DC3}" type="parTrans" cxnId="{16643258-98A1-409C-95E8-1AF04992B726}">
      <dgm:prSet/>
      <dgm:spPr/>
      <dgm:t>
        <a:bodyPr/>
        <a:lstStyle/>
        <a:p>
          <a:endParaRPr lang="en-GB"/>
        </a:p>
      </dgm:t>
    </dgm:pt>
    <dgm:pt modelId="{97E929C6-61E6-4F5F-855F-150A44122D9E}" type="sibTrans" cxnId="{16643258-98A1-409C-95E8-1AF04992B726}">
      <dgm:prSet/>
      <dgm:spPr/>
      <dgm:t>
        <a:bodyPr/>
        <a:lstStyle/>
        <a:p>
          <a:endParaRPr lang="en-GB"/>
        </a:p>
      </dgm:t>
    </dgm:pt>
    <dgm:pt modelId="{66AF6F1E-077E-41D2-9476-F7BEC2752ED1}">
      <dgm:prSet/>
      <dgm:spPr/>
      <dgm:t>
        <a:bodyPr/>
        <a:lstStyle/>
        <a:p>
          <a:r>
            <a:rPr lang="en-GB" dirty="0">
              <a:latin typeface="Arial" panose="020B0604020202020204" pitchFamily="34" charset="0"/>
              <a:cs typeface="Arial" panose="020B0604020202020204" pitchFamily="34" charset="0"/>
            </a:rPr>
            <a:t>Having less or no interest</a:t>
          </a:r>
        </a:p>
      </dgm:t>
    </dgm:pt>
    <dgm:pt modelId="{DF976ADD-897A-41B7-8723-78D013EDE445}" type="parTrans" cxnId="{A8D4C9C7-CF50-494D-8202-CBC338D12285}">
      <dgm:prSet/>
      <dgm:spPr/>
      <dgm:t>
        <a:bodyPr/>
        <a:lstStyle/>
        <a:p>
          <a:endParaRPr lang="en-GB"/>
        </a:p>
      </dgm:t>
    </dgm:pt>
    <dgm:pt modelId="{6BAF3D2E-B008-4E1F-8A84-46FEB9119E70}" type="sibTrans" cxnId="{A8D4C9C7-CF50-494D-8202-CBC338D12285}">
      <dgm:prSet/>
      <dgm:spPr/>
      <dgm:t>
        <a:bodyPr/>
        <a:lstStyle/>
        <a:p>
          <a:endParaRPr lang="en-GB"/>
        </a:p>
      </dgm:t>
    </dgm:pt>
    <dgm:pt modelId="{C0589D1B-9159-4516-8E5A-44E60075023E}">
      <dgm:prSet/>
      <dgm:spPr/>
      <dgm:t>
        <a:bodyPr/>
        <a:lstStyle/>
        <a:p>
          <a:r>
            <a:rPr lang="en-GB" dirty="0">
              <a:latin typeface="Arial" panose="020B0604020202020204" pitchFamily="34" charset="0"/>
              <a:cs typeface="Arial" panose="020B0604020202020204" pitchFamily="34" charset="0"/>
            </a:rPr>
            <a:t>Difficulty in arousal </a:t>
          </a:r>
        </a:p>
      </dgm:t>
    </dgm:pt>
    <dgm:pt modelId="{728EBA77-D655-4925-955D-BFDA2DE4D6B6}" type="parTrans" cxnId="{DA1709B4-83E0-47B0-9DCA-9B307FD47481}">
      <dgm:prSet/>
      <dgm:spPr/>
      <dgm:t>
        <a:bodyPr/>
        <a:lstStyle/>
        <a:p>
          <a:endParaRPr lang="en-GB"/>
        </a:p>
      </dgm:t>
    </dgm:pt>
    <dgm:pt modelId="{09355D44-4EF9-4CEA-8371-748F28F9F19F}" type="sibTrans" cxnId="{DA1709B4-83E0-47B0-9DCA-9B307FD47481}">
      <dgm:prSet/>
      <dgm:spPr/>
      <dgm:t>
        <a:bodyPr/>
        <a:lstStyle/>
        <a:p>
          <a:endParaRPr lang="en-GB"/>
        </a:p>
      </dgm:t>
    </dgm:pt>
    <dgm:pt modelId="{6F88E2DC-7168-492B-9C5F-A63BA4942A6D}">
      <dgm:prSet/>
      <dgm:spPr/>
      <dgm:t>
        <a:bodyPr/>
        <a:lstStyle/>
        <a:p>
          <a:r>
            <a:rPr lang="en-GB" dirty="0">
              <a:latin typeface="Arial" panose="020B0604020202020204" pitchFamily="34" charset="0"/>
              <a:cs typeface="Arial" panose="020B0604020202020204" pitchFamily="34" charset="0"/>
            </a:rPr>
            <a:t>Lack of desire</a:t>
          </a:r>
        </a:p>
      </dgm:t>
    </dgm:pt>
    <dgm:pt modelId="{31F5AB9D-FCFF-40A4-8E4F-30C570006187}" type="parTrans" cxnId="{A87358A9-DDA0-4A9F-A05E-ED5FE880F835}">
      <dgm:prSet/>
      <dgm:spPr/>
      <dgm:t>
        <a:bodyPr/>
        <a:lstStyle/>
        <a:p>
          <a:endParaRPr lang="en-GB"/>
        </a:p>
      </dgm:t>
    </dgm:pt>
    <dgm:pt modelId="{1DAF5806-ADC6-4F9E-B442-A80465CB684E}" type="sibTrans" cxnId="{A87358A9-DDA0-4A9F-A05E-ED5FE880F835}">
      <dgm:prSet/>
      <dgm:spPr/>
      <dgm:t>
        <a:bodyPr/>
        <a:lstStyle/>
        <a:p>
          <a:endParaRPr lang="en-GB"/>
        </a:p>
      </dgm:t>
    </dgm:pt>
    <dgm:pt modelId="{528526A1-5545-4AEB-A169-522D041CC906}">
      <dgm:prSet/>
      <dgm:spPr/>
      <dgm:t>
        <a:bodyPr/>
        <a:lstStyle/>
        <a:p>
          <a:r>
            <a:rPr lang="en-GB" dirty="0">
              <a:latin typeface="Arial" panose="020B0604020202020204" pitchFamily="34" charset="0"/>
              <a:cs typeface="Arial" panose="020B0604020202020204" pitchFamily="34" charset="0"/>
            </a:rPr>
            <a:t>No wanting to initiate</a:t>
          </a:r>
        </a:p>
      </dgm:t>
    </dgm:pt>
    <dgm:pt modelId="{85D300AF-FEB4-4070-B9DE-6601A04496E1}" type="parTrans" cxnId="{BF9AD5BB-ACF7-4F60-8E7F-BB2BE97F6504}">
      <dgm:prSet/>
      <dgm:spPr/>
      <dgm:t>
        <a:bodyPr/>
        <a:lstStyle/>
        <a:p>
          <a:endParaRPr lang="en-GB"/>
        </a:p>
      </dgm:t>
    </dgm:pt>
    <dgm:pt modelId="{A508DA36-F14F-41A1-A3CE-38D4CCF7FFB7}" type="sibTrans" cxnId="{BF9AD5BB-ACF7-4F60-8E7F-BB2BE97F6504}">
      <dgm:prSet/>
      <dgm:spPr/>
      <dgm:t>
        <a:bodyPr/>
        <a:lstStyle/>
        <a:p>
          <a:endParaRPr lang="en-GB"/>
        </a:p>
      </dgm:t>
    </dgm:pt>
    <dgm:pt modelId="{0D98BD60-BC26-48BC-BDE0-5B874349493B}">
      <dgm:prSet/>
      <dgm:spPr/>
      <dgm:t>
        <a:bodyPr/>
        <a:lstStyle/>
        <a:p>
          <a:r>
            <a:rPr lang="en-GB" dirty="0">
              <a:latin typeface="Arial" panose="020B0604020202020204" pitchFamily="34" charset="0"/>
              <a:cs typeface="Arial" panose="020B0604020202020204" pitchFamily="34" charset="0"/>
            </a:rPr>
            <a:t>Lack of pleasure</a:t>
          </a:r>
        </a:p>
      </dgm:t>
    </dgm:pt>
    <dgm:pt modelId="{C8D5CBED-0B07-4934-8978-06C748FF3084}" type="parTrans" cxnId="{24EBBF2D-B1BA-4771-AED1-3E5FE22A595D}">
      <dgm:prSet/>
      <dgm:spPr/>
      <dgm:t>
        <a:bodyPr/>
        <a:lstStyle/>
        <a:p>
          <a:endParaRPr lang="en-GB"/>
        </a:p>
      </dgm:t>
    </dgm:pt>
    <dgm:pt modelId="{F9BA174A-D90D-464F-BC79-C1B1693836CD}" type="sibTrans" cxnId="{24EBBF2D-B1BA-4771-AED1-3E5FE22A595D}">
      <dgm:prSet/>
      <dgm:spPr/>
      <dgm:t>
        <a:bodyPr/>
        <a:lstStyle/>
        <a:p>
          <a:endParaRPr lang="en-GB"/>
        </a:p>
      </dgm:t>
    </dgm:pt>
    <dgm:pt modelId="{89C7C347-4F8B-46BC-9B84-3561F245418E}" type="pres">
      <dgm:prSet presAssocID="{89722114-D809-460B-A321-506152D06931}" presName="Name0" presStyleCnt="0">
        <dgm:presLayoutVars>
          <dgm:dir/>
          <dgm:animLvl val="lvl"/>
          <dgm:resizeHandles val="exact"/>
        </dgm:presLayoutVars>
      </dgm:prSet>
      <dgm:spPr/>
    </dgm:pt>
    <dgm:pt modelId="{EEBB5DD3-0F2D-40FA-827C-DAB706F8F2AA}" type="pres">
      <dgm:prSet presAssocID="{2CFBE536-85A6-4598-A9CE-9A4D4E6C8717}" presName="composite" presStyleCnt="0"/>
      <dgm:spPr/>
    </dgm:pt>
    <dgm:pt modelId="{55A9F85F-D34C-4043-9617-837503027A19}" type="pres">
      <dgm:prSet presAssocID="{2CFBE536-85A6-4598-A9CE-9A4D4E6C8717}" presName="parTx" presStyleLbl="alignNode1" presStyleIdx="0" presStyleCnt="4">
        <dgm:presLayoutVars>
          <dgm:chMax val="0"/>
          <dgm:chPref val="0"/>
          <dgm:bulletEnabled val="1"/>
        </dgm:presLayoutVars>
      </dgm:prSet>
      <dgm:spPr/>
    </dgm:pt>
    <dgm:pt modelId="{616979B6-8FFB-4E8D-905D-8928E6C5C3F9}" type="pres">
      <dgm:prSet presAssocID="{2CFBE536-85A6-4598-A9CE-9A4D4E6C8717}" presName="desTx" presStyleLbl="alignAccFollowNode1" presStyleIdx="0" presStyleCnt="4">
        <dgm:presLayoutVars>
          <dgm:bulletEnabled val="1"/>
        </dgm:presLayoutVars>
      </dgm:prSet>
      <dgm:spPr/>
    </dgm:pt>
    <dgm:pt modelId="{81C6BBB5-6E27-48FE-A2AF-166D9D45E1A8}" type="pres">
      <dgm:prSet presAssocID="{47276A72-C21D-4089-BD22-C9195C5C891B}" presName="space" presStyleCnt="0"/>
      <dgm:spPr/>
    </dgm:pt>
    <dgm:pt modelId="{BFF4B01D-D665-4D82-8CB3-FD529BFAD85F}" type="pres">
      <dgm:prSet presAssocID="{2D2AAC1E-5008-4895-A20A-51D49598989B}" presName="composite" presStyleCnt="0"/>
      <dgm:spPr/>
    </dgm:pt>
    <dgm:pt modelId="{CD46E935-E7B0-4D28-9277-490DBBE098C1}" type="pres">
      <dgm:prSet presAssocID="{2D2AAC1E-5008-4895-A20A-51D49598989B}" presName="parTx" presStyleLbl="alignNode1" presStyleIdx="1" presStyleCnt="4">
        <dgm:presLayoutVars>
          <dgm:chMax val="0"/>
          <dgm:chPref val="0"/>
          <dgm:bulletEnabled val="1"/>
        </dgm:presLayoutVars>
      </dgm:prSet>
      <dgm:spPr/>
    </dgm:pt>
    <dgm:pt modelId="{3BF12332-A6AD-46D8-8367-28E0C3729959}" type="pres">
      <dgm:prSet presAssocID="{2D2AAC1E-5008-4895-A20A-51D49598989B}" presName="desTx" presStyleLbl="alignAccFollowNode1" presStyleIdx="1" presStyleCnt="4">
        <dgm:presLayoutVars>
          <dgm:bulletEnabled val="1"/>
        </dgm:presLayoutVars>
      </dgm:prSet>
      <dgm:spPr/>
    </dgm:pt>
    <dgm:pt modelId="{E5EA4C1D-3850-42C0-B483-019C8ABC59A0}" type="pres">
      <dgm:prSet presAssocID="{38CC5AF5-1004-492E-85CF-A57006F6B4C9}" presName="space" presStyleCnt="0"/>
      <dgm:spPr/>
    </dgm:pt>
    <dgm:pt modelId="{A0ADC98A-6E94-4E79-B33B-635A08A4D9E8}" type="pres">
      <dgm:prSet presAssocID="{758B0B00-AD24-43D9-AACC-29C5DDD65094}" presName="composite" presStyleCnt="0"/>
      <dgm:spPr/>
    </dgm:pt>
    <dgm:pt modelId="{5A2F08E8-7BC3-4E3A-BCCC-A8720EA8F59B}" type="pres">
      <dgm:prSet presAssocID="{758B0B00-AD24-43D9-AACC-29C5DDD65094}" presName="parTx" presStyleLbl="alignNode1" presStyleIdx="2" presStyleCnt="4">
        <dgm:presLayoutVars>
          <dgm:chMax val="0"/>
          <dgm:chPref val="0"/>
          <dgm:bulletEnabled val="1"/>
        </dgm:presLayoutVars>
      </dgm:prSet>
      <dgm:spPr/>
    </dgm:pt>
    <dgm:pt modelId="{590346E7-CC68-4AA4-9276-DBCB6D7C9F99}" type="pres">
      <dgm:prSet presAssocID="{758B0B00-AD24-43D9-AACC-29C5DDD65094}" presName="desTx" presStyleLbl="alignAccFollowNode1" presStyleIdx="2" presStyleCnt="4">
        <dgm:presLayoutVars>
          <dgm:bulletEnabled val="1"/>
        </dgm:presLayoutVars>
      </dgm:prSet>
      <dgm:spPr/>
    </dgm:pt>
    <dgm:pt modelId="{72D7411B-39AE-4C59-9207-69FB8882B33B}" type="pres">
      <dgm:prSet presAssocID="{A482F55E-FFC0-47D7-94A4-E98E5010AD15}" presName="space" presStyleCnt="0"/>
      <dgm:spPr/>
    </dgm:pt>
    <dgm:pt modelId="{66E69085-4BD1-4E23-A4B5-2102A9FC35F3}" type="pres">
      <dgm:prSet presAssocID="{722BCFBB-3F2E-43BD-B6E7-7F68428D9D96}" presName="composite" presStyleCnt="0"/>
      <dgm:spPr/>
    </dgm:pt>
    <dgm:pt modelId="{15CA339C-8B0A-43A7-8E79-CE058C11B155}" type="pres">
      <dgm:prSet presAssocID="{722BCFBB-3F2E-43BD-B6E7-7F68428D9D96}" presName="parTx" presStyleLbl="alignNode1" presStyleIdx="3" presStyleCnt="4">
        <dgm:presLayoutVars>
          <dgm:chMax val="0"/>
          <dgm:chPref val="0"/>
          <dgm:bulletEnabled val="1"/>
        </dgm:presLayoutVars>
      </dgm:prSet>
      <dgm:spPr/>
    </dgm:pt>
    <dgm:pt modelId="{1E4CD7D0-6635-403C-8EF5-0B2B69C81A4A}" type="pres">
      <dgm:prSet presAssocID="{722BCFBB-3F2E-43BD-B6E7-7F68428D9D96}" presName="desTx" presStyleLbl="alignAccFollowNode1" presStyleIdx="3" presStyleCnt="4" custLinFactNeighborX="166" custLinFactNeighborY="-33">
        <dgm:presLayoutVars>
          <dgm:bulletEnabled val="1"/>
        </dgm:presLayoutVars>
      </dgm:prSet>
      <dgm:spPr/>
    </dgm:pt>
  </dgm:ptLst>
  <dgm:cxnLst>
    <dgm:cxn modelId="{90FB1C0C-26B5-4614-A2BE-3018CBB98173}" srcId="{2D2AAC1E-5008-4895-A20A-51D49598989B}" destId="{C2352FB4-7C7C-4235-93C4-165E1A94857A}" srcOrd="2" destOrd="0" parTransId="{9EB16D1E-7A68-4ECF-96FE-4A9BD06DFA71}" sibTransId="{D9347C29-4461-4AF3-90DE-5A85AE7CCC48}"/>
    <dgm:cxn modelId="{22A3D114-ED1A-4FD0-B87D-E7825E48B716}" type="presOf" srcId="{0D98BD60-BC26-48BC-BDE0-5B874349493B}" destId="{1E4CD7D0-6635-403C-8EF5-0B2B69C81A4A}" srcOrd="0" destOrd="4" presId="urn:microsoft.com/office/officeart/2005/8/layout/hList1"/>
    <dgm:cxn modelId="{24EBBF2D-B1BA-4771-AED1-3E5FE22A595D}" srcId="{722BCFBB-3F2E-43BD-B6E7-7F68428D9D96}" destId="{0D98BD60-BC26-48BC-BDE0-5B874349493B}" srcOrd="4" destOrd="0" parTransId="{C8D5CBED-0B07-4934-8978-06C748FF3084}" sibTransId="{F9BA174A-D90D-464F-BC79-C1B1693836CD}"/>
    <dgm:cxn modelId="{91DA2A32-46C5-46EF-B268-FDCBB53F83EF}" srcId="{89722114-D809-460B-A321-506152D06931}" destId="{758B0B00-AD24-43D9-AACC-29C5DDD65094}" srcOrd="2" destOrd="0" parTransId="{8B380523-1E2A-4E2E-B5D6-628E76834E62}" sibTransId="{A482F55E-FFC0-47D7-94A4-E98E5010AD15}"/>
    <dgm:cxn modelId="{32B82B32-9744-42FD-88A8-68555F4FED88}" srcId="{758B0B00-AD24-43D9-AACC-29C5DDD65094}" destId="{9C62C90A-E629-4F8E-A519-A204E2165918}" srcOrd="0" destOrd="0" parTransId="{78EDFE17-54CC-488E-9519-757C8ACB2F9E}" sibTransId="{C0D570E0-8352-434F-BEB3-8CA705ED61F8}"/>
    <dgm:cxn modelId="{B39A5F33-27D5-4D66-945C-3D9FFF06B1BE}" type="presOf" srcId="{C2352FB4-7C7C-4235-93C4-165E1A94857A}" destId="{3BF12332-A6AD-46D8-8367-28E0C3729959}" srcOrd="0" destOrd="2" presId="urn:microsoft.com/office/officeart/2005/8/layout/hList1"/>
    <dgm:cxn modelId="{6AC4AF36-C84D-4E23-802F-37656C8D6BC8}" srcId="{89722114-D809-460B-A321-506152D06931}" destId="{722BCFBB-3F2E-43BD-B6E7-7F68428D9D96}" srcOrd="3" destOrd="0" parTransId="{08B55B3A-3B74-4C2A-ADC2-64DC462F71D6}" sibTransId="{3E0A4CEB-5CB6-4702-8A47-5FF62288851B}"/>
    <dgm:cxn modelId="{2B625637-C87D-4D48-AC9C-A1CF0CF03CAE}" type="presOf" srcId="{EDF77FCA-BB1D-4EAA-B8D4-3CF5A36363B9}" destId="{590346E7-CC68-4AA4-9276-DBCB6D7C9F99}" srcOrd="0" destOrd="3" presId="urn:microsoft.com/office/officeart/2005/8/layout/hList1"/>
    <dgm:cxn modelId="{D2A9D53F-3D57-4440-9733-0922D4268834}" srcId="{758B0B00-AD24-43D9-AACC-29C5DDD65094}" destId="{2E4EE18D-646D-4F8D-80FE-19AE9706ED62}" srcOrd="2" destOrd="0" parTransId="{996A7CE2-3C63-4011-A98E-1FC4CD7A5D29}" sibTransId="{6221442F-21E4-46CC-8676-D4FB354F4D50}"/>
    <dgm:cxn modelId="{90E8045C-4BB3-466E-9278-67E475FBCA82}" type="presOf" srcId="{FEB95FD8-FEAE-4FB1-9E7F-50683BB82F6A}" destId="{3BF12332-A6AD-46D8-8367-28E0C3729959}" srcOrd="0" destOrd="4" presId="urn:microsoft.com/office/officeart/2005/8/layout/hList1"/>
    <dgm:cxn modelId="{4AD8F25D-D647-44AD-BDD6-CB34394828D4}" srcId="{2CFBE536-85A6-4598-A9CE-9A4D4E6C8717}" destId="{87BA6E6F-4CF5-48F3-A53A-616FBA631A46}" srcOrd="0" destOrd="0" parTransId="{043896E4-46A2-4B76-8338-65898DFCD3B4}" sibTransId="{2870F8B0-3A9F-4DCC-A110-E328BC412319}"/>
    <dgm:cxn modelId="{65753061-7ED8-4D13-84EC-D1E2FA9DE64D}" type="presOf" srcId="{528526A1-5545-4AEB-A169-522D041CC906}" destId="{1E4CD7D0-6635-403C-8EF5-0B2B69C81A4A}" srcOrd="0" destOrd="3" presId="urn:microsoft.com/office/officeart/2005/8/layout/hList1"/>
    <dgm:cxn modelId="{09F7C541-991D-454B-A85C-964E2F7D5FE3}" type="presOf" srcId="{5A3F34D3-F448-450F-B3CF-01D9D6DBCF08}" destId="{590346E7-CC68-4AA4-9276-DBCB6D7C9F99}" srcOrd="0" destOrd="5" presId="urn:microsoft.com/office/officeart/2005/8/layout/hList1"/>
    <dgm:cxn modelId="{F454D243-956E-4E62-9A93-74F7DA002457}" type="presOf" srcId="{722BCFBB-3F2E-43BD-B6E7-7F68428D9D96}" destId="{15CA339C-8B0A-43A7-8E79-CE058C11B155}" srcOrd="0" destOrd="0" presId="urn:microsoft.com/office/officeart/2005/8/layout/hList1"/>
    <dgm:cxn modelId="{95ACE446-F497-48A6-AE90-38B470096E48}" srcId="{758B0B00-AD24-43D9-AACC-29C5DDD65094}" destId="{5A3F34D3-F448-450F-B3CF-01D9D6DBCF08}" srcOrd="5" destOrd="0" parTransId="{EC485D72-AA79-4A30-B487-6AEBA9D4C435}" sibTransId="{B05783B9-1A1B-4110-82BD-AB51C918DACA}"/>
    <dgm:cxn modelId="{D8A11848-1B69-44C5-A13E-C417360F9D21}" type="presOf" srcId="{28E9D20E-DEF2-4854-9FC0-EB44E73BD17E}" destId="{590346E7-CC68-4AA4-9276-DBCB6D7C9F99}" srcOrd="0" destOrd="6" presId="urn:microsoft.com/office/officeart/2005/8/layout/hList1"/>
    <dgm:cxn modelId="{83595768-45FB-4333-A111-6D72C040FBC9}" type="presOf" srcId="{89722114-D809-460B-A321-506152D06931}" destId="{89C7C347-4F8B-46BC-9B84-3561F245418E}" srcOrd="0" destOrd="0" presId="urn:microsoft.com/office/officeart/2005/8/layout/hList1"/>
    <dgm:cxn modelId="{68B8DC6A-5BC4-427F-B35B-EB2FE4E99B55}" type="presOf" srcId="{D03DE44A-1C52-4B0C-B848-6E9CCACED7F8}" destId="{3BF12332-A6AD-46D8-8367-28E0C3729959}" srcOrd="0" destOrd="9" presId="urn:microsoft.com/office/officeart/2005/8/layout/hList1"/>
    <dgm:cxn modelId="{EEB0414D-B9D7-4B9D-8E15-1E6B6290B3A8}" srcId="{2D2AAC1E-5008-4895-A20A-51D49598989B}" destId="{37B56A45-5A7F-465C-BFE3-A5DFA42E279B}" srcOrd="5" destOrd="0" parTransId="{25A3376D-2E2C-4446-86CC-3D43C5077E84}" sibTransId="{D9B7ADE0-2058-4ACE-B61E-869F5B4DFB76}"/>
    <dgm:cxn modelId="{628F5D6E-FF87-4375-BF66-6B356FC7979D}" type="presOf" srcId="{2E4EE18D-646D-4F8D-80FE-19AE9706ED62}" destId="{590346E7-CC68-4AA4-9276-DBCB6D7C9F99}" srcOrd="0" destOrd="2" presId="urn:microsoft.com/office/officeart/2005/8/layout/hList1"/>
    <dgm:cxn modelId="{8A83786F-9907-480C-B51C-258136BB4689}" srcId="{758B0B00-AD24-43D9-AACC-29C5DDD65094}" destId="{AA36D03F-C002-46A3-A846-EE2F60EDB3E7}" srcOrd="4" destOrd="0" parTransId="{643A9253-6724-440D-B3E0-BE1598446335}" sibTransId="{78AE250F-F854-4E11-8C68-81FEEE4A5B8C}"/>
    <dgm:cxn modelId="{D26A8353-00FC-42AC-BC8C-7368FDDD6AF5}" srcId="{2D2AAC1E-5008-4895-A20A-51D49598989B}" destId="{FEB95FD8-FEAE-4FB1-9E7F-50683BB82F6A}" srcOrd="4" destOrd="0" parTransId="{A8A87162-8E59-4DEA-9C7E-9D64344CD1F3}" sibTransId="{21BCD5DD-5457-4582-BBEE-C310A577C09C}"/>
    <dgm:cxn modelId="{16643258-98A1-409C-95E8-1AF04992B726}" srcId="{758B0B00-AD24-43D9-AACC-29C5DDD65094}" destId="{28E9D20E-DEF2-4854-9FC0-EB44E73BD17E}" srcOrd="6" destOrd="0" parTransId="{5EFD26FB-B0DB-4BD1-8A96-25C3DF539DC3}" sibTransId="{97E929C6-61E6-4F5F-855F-150A44122D9E}"/>
    <dgm:cxn modelId="{4DB44678-E60C-48CA-AB2D-2C789C0C888C}" srcId="{758B0B00-AD24-43D9-AACC-29C5DDD65094}" destId="{EDF77FCA-BB1D-4EAA-B8D4-3CF5A36363B9}" srcOrd="3" destOrd="0" parTransId="{C755FDBE-EE6E-4C30-8527-C4990AD5DC06}" sibTransId="{5A236907-73E2-4903-8064-B7A60B995EA0}"/>
    <dgm:cxn modelId="{457F145A-5852-4678-A53E-02F59F11335A}" srcId="{2D2AAC1E-5008-4895-A20A-51D49598989B}" destId="{216CDC9E-FA0D-44D0-8CC2-10FBD2432D17}" srcOrd="6" destOrd="0" parTransId="{3B9A7D8C-B8DF-41C2-9BC3-9E6E771475E4}" sibTransId="{48925DDA-02E3-4D6C-B49F-A63C0AA7F736}"/>
    <dgm:cxn modelId="{FB208F7A-37FD-41F7-A59F-9336D013502F}" type="presOf" srcId="{37B56A45-5A7F-465C-BFE3-A5DFA42E279B}" destId="{3BF12332-A6AD-46D8-8367-28E0C3729959}" srcOrd="0" destOrd="5" presId="urn:microsoft.com/office/officeart/2005/8/layout/hList1"/>
    <dgm:cxn modelId="{8A53EB7A-A0BD-402B-9D68-20C6780E31F7}" srcId="{2D2AAC1E-5008-4895-A20A-51D49598989B}" destId="{D34E5760-54F0-42F7-BAF7-AB288083085C}" srcOrd="8" destOrd="0" parTransId="{10B3C31E-CEA2-43C9-AF3A-F8DD95983471}" sibTransId="{E662189C-CB70-43FA-B38A-8E29F94CBFA2}"/>
    <dgm:cxn modelId="{0C196A83-20BA-4913-9453-3232230E9DBA}" srcId="{758B0B00-AD24-43D9-AACC-29C5DDD65094}" destId="{ADCF4D1F-1E53-4F8F-80DC-FB82603A776A}" srcOrd="1" destOrd="0" parTransId="{26328A85-D020-4C49-95EC-47F5DFA0FECF}" sibTransId="{912092B7-954A-463D-A9E6-92811C309BEA}"/>
    <dgm:cxn modelId="{C8CE429E-0D77-4180-AF19-FE0F9CB681ED}" type="presOf" srcId="{66AF6F1E-077E-41D2-9476-F7BEC2752ED1}" destId="{1E4CD7D0-6635-403C-8EF5-0B2B69C81A4A}" srcOrd="0" destOrd="0" presId="urn:microsoft.com/office/officeart/2005/8/layout/hList1"/>
    <dgm:cxn modelId="{21685EA5-FB12-40EA-9F27-A6F6519BCBF2}" type="presOf" srcId="{AA36D03F-C002-46A3-A846-EE2F60EDB3E7}" destId="{590346E7-CC68-4AA4-9276-DBCB6D7C9F99}" srcOrd="0" destOrd="4" presId="urn:microsoft.com/office/officeart/2005/8/layout/hList1"/>
    <dgm:cxn modelId="{A87358A9-DDA0-4A9F-A05E-ED5FE880F835}" srcId="{722BCFBB-3F2E-43BD-B6E7-7F68428D9D96}" destId="{6F88E2DC-7168-492B-9C5F-A63BA4942A6D}" srcOrd="2" destOrd="0" parTransId="{31F5AB9D-FCFF-40A4-8E4F-30C570006187}" sibTransId="{1DAF5806-ADC6-4F9E-B442-A80465CB684E}"/>
    <dgm:cxn modelId="{1EED1DAB-F1C7-4975-A2EF-D051D85ACA05}" type="presOf" srcId="{6F88E2DC-7168-492B-9C5F-A63BA4942A6D}" destId="{1E4CD7D0-6635-403C-8EF5-0B2B69C81A4A}" srcOrd="0" destOrd="2" presId="urn:microsoft.com/office/officeart/2005/8/layout/hList1"/>
    <dgm:cxn modelId="{AAC47DAD-7F1A-46F1-BCD5-A7FC9AB075B7}" type="presOf" srcId="{758B0B00-AD24-43D9-AACC-29C5DDD65094}" destId="{5A2F08E8-7BC3-4E3A-BCCC-A8720EA8F59B}" srcOrd="0" destOrd="0" presId="urn:microsoft.com/office/officeart/2005/8/layout/hList1"/>
    <dgm:cxn modelId="{A55FAFAD-4148-43FB-BF96-C4F2D499620F}" srcId="{2D2AAC1E-5008-4895-A20A-51D49598989B}" destId="{3F2A527A-FFA3-4799-851D-7A1A31AA4BC2}" srcOrd="1" destOrd="0" parTransId="{73AB5D22-356E-49DE-B2AC-FA365743F778}" sibTransId="{DFF6BFE0-16E8-453C-BEAC-D358F407504B}"/>
    <dgm:cxn modelId="{76F1C2AD-6C76-4E77-B617-C13F105830DB}" srcId="{2D2AAC1E-5008-4895-A20A-51D49598989B}" destId="{297DAAEC-9BCB-4DCE-A260-D90FCBD265CA}" srcOrd="0" destOrd="0" parTransId="{DEBBB3A4-33F4-4BDC-AC07-7DE7C709441D}" sibTransId="{B6EA2B04-247A-491B-B040-6A5D87A303FF}"/>
    <dgm:cxn modelId="{98FAA1AF-0628-4FAD-8AD5-0AA4D65A8865}" type="presOf" srcId="{3F2A527A-FFA3-4799-851D-7A1A31AA4BC2}" destId="{3BF12332-A6AD-46D8-8367-28E0C3729959}" srcOrd="0" destOrd="1" presId="urn:microsoft.com/office/officeart/2005/8/layout/hList1"/>
    <dgm:cxn modelId="{024919B2-41E1-49C3-A30F-492CD6DE1F73}" type="presOf" srcId="{9C62C90A-E629-4F8E-A519-A204E2165918}" destId="{590346E7-CC68-4AA4-9276-DBCB6D7C9F99}" srcOrd="0" destOrd="0" presId="urn:microsoft.com/office/officeart/2005/8/layout/hList1"/>
    <dgm:cxn modelId="{DA1709B4-83E0-47B0-9DCA-9B307FD47481}" srcId="{722BCFBB-3F2E-43BD-B6E7-7F68428D9D96}" destId="{C0589D1B-9159-4516-8E5A-44E60075023E}" srcOrd="1" destOrd="0" parTransId="{728EBA77-D655-4925-955D-BFDA2DE4D6B6}" sibTransId="{09355D44-4EF9-4CEA-8371-748F28F9F19F}"/>
    <dgm:cxn modelId="{BF9AD5BB-ACF7-4F60-8E7F-BB2BE97F6504}" srcId="{722BCFBB-3F2E-43BD-B6E7-7F68428D9D96}" destId="{528526A1-5545-4AEB-A169-522D041CC906}" srcOrd="3" destOrd="0" parTransId="{85D300AF-FEB4-4070-B9DE-6601A04496E1}" sibTransId="{A508DA36-F14F-41A1-A3CE-38D4CCF7FFB7}"/>
    <dgm:cxn modelId="{319765BD-2CF9-4001-8CA8-902400EA6244}" srcId="{89722114-D809-460B-A321-506152D06931}" destId="{2CFBE536-85A6-4598-A9CE-9A4D4E6C8717}" srcOrd="0" destOrd="0" parTransId="{0FE73D36-C3AB-4097-8866-F1DC926F2078}" sibTransId="{47276A72-C21D-4089-BD22-C9195C5C891B}"/>
    <dgm:cxn modelId="{B7938ABD-F478-42AC-A0B9-4BFD0491C385}" srcId="{2D2AAC1E-5008-4895-A20A-51D49598989B}" destId="{5E30FE66-D415-42B6-99C2-3A18CD94C3FA}" srcOrd="3" destOrd="0" parTransId="{8A97BB5F-AC5C-4F8E-835D-DFBA43D26352}" sibTransId="{716AAF56-1A75-4F4C-883B-838C656C2E4E}"/>
    <dgm:cxn modelId="{3D1B71BF-D7DD-4288-8BBB-FCFBCF1372D1}" type="presOf" srcId="{25DA7BDE-D7E2-4EE5-9760-D801461F4C7A}" destId="{3BF12332-A6AD-46D8-8367-28E0C3729959}" srcOrd="0" destOrd="7" presId="urn:microsoft.com/office/officeart/2005/8/layout/hList1"/>
    <dgm:cxn modelId="{51513FC3-9B27-436A-B87E-78AF8B6DCB51}" type="presOf" srcId="{9B2AA9B9-BC30-47E5-AF1E-19F0DD877944}" destId="{616979B6-8FFB-4E8D-905D-8928E6C5C3F9}" srcOrd="0" destOrd="1" presId="urn:microsoft.com/office/officeart/2005/8/layout/hList1"/>
    <dgm:cxn modelId="{5EB1E7C3-6142-49D6-B56D-16312C0195B9}" type="presOf" srcId="{D34E5760-54F0-42F7-BAF7-AB288083085C}" destId="{3BF12332-A6AD-46D8-8367-28E0C3729959}" srcOrd="0" destOrd="8" presId="urn:microsoft.com/office/officeart/2005/8/layout/hList1"/>
    <dgm:cxn modelId="{A8D4C9C7-CF50-494D-8202-CBC338D12285}" srcId="{722BCFBB-3F2E-43BD-B6E7-7F68428D9D96}" destId="{66AF6F1E-077E-41D2-9476-F7BEC2752ED1}" srcOrd="0" destOrd="0" parTransId="{DF976ADD-897A-41B7-8723-78D013EDE445}" sibTransId="{6BAF3D2E-B008-4E1F-8A84-46FEB9119E70}"/>
    <dgm:cxn modelId="{60D636CC-B1E7-4173-9612-846C40E1B4B6}" type="presOf" srcId="{297DAAEC-9BCB-4DCE-A260-D90FCBD265CA}" destId="{3BF12332-A6AD-46D8-8367-28E0C3729959}" srcOrd="0" destOrd="0" presId="urn:microsoft.com/office/officeart/2005/8/layout/hList1"/>
    <dgm:cxn modelId="{C3119DCC-4370-4744-8764-6C94CC063670}" type="presOf" srcId="{ADCF4D1F-1E53-4F8F-80DC-FB82603A776A}" destId="{590346E7-CC68-4AA4-9276-DBCB6D7C9F99}" srcOrd="0" destOrd="1" presId="urn:microsoft.com/office/officeart/2005/8/layout/hList1"/>
    <dgm:cxn modelId="{CA2652CF-4BF9-4353-B8DA-781686D61954}" srcId="{89722114-D809-460B-A321-506152D06931}" destId="{2D2AAC1E-5008-4895-A20A-51D49598989B}" srcOrd="1" destOrd="0" parTransId="{6EA72E6D-365E-40E0-BF15-A21DBB6DCE83}" sibTransId="{38CC5AF5-1004-492E-85CF-A57006F6B4C9}"/>
    <dgm:cxn modelId="{380974D0-C0A1-4EE2-9880-4F0605BDF673}" type="presOf" srcId="{5E30FE66-D415-42B6-99C2-3A18CD94C3FA}" destId="{3BF12332-A6AD-46D8-8367-28E0C3729959}" srcOrd="0" destOrd="3" presId="urn:microsoft.com/office/officeart/2005/8/layout/hList1"/>
    <dgm:cxn modelId="{27C905D7-19DC-4032-B4A9-8FBAC539EBE9}" type="presOf" srcId="{216CDC9E-FA0D-44D0-8CC2-10FBD2432D17}" destId="{3BF12332-A6AD-46D8-8367-28E0C3729959}" srcOrd="0" destOrd="6" presId="urn:microsoft.com/office/officeart/2005/8/layout/hList1"/>
    <dgm:cxn modelId="{D04E8FDC-A033-41EA-9446-44DF8EC07554}" srcId="{2CFBE536-85A6-4598-A9CE-9A4D4E6C8717}" destId="{9B2AA9B9-BC30-47E5-AF1E-19F0DD877944}" srcOrd="1" destOrd="0" parTransId="{44456367-914D-4D01-A4B5-9B0C43B5020F}" sibTransId="{E5F680BD-FCFB-4301-B863-0E58034FD21D}"/>
    <dgm:cxn modelId="{222EF6DE-F076-42DD-8AE6-36A71987A758}" type="presOf" srcId="{87BA6E6F-4CF5-48F3-A53A-616FBA631A46}" destId="{616979B6-8FFB-4E8D-905D-8928E6C5C3F9}" srcOrd="0" destOrd="0" presId="urn:microsoft.com/office/officeart/2005/8/layout/hList1"/>
    <dgm:cxn modelId="{F3C5F1E1-A9A6-4F39-B55B-A01E7038D861}" type="presOf" srcId="{2D2AAC1E-5008-4895-A20A-51D49598989B}" destId="{CD46E935-E7B0-4D28-9277-490DBBE098C1}" srcOrd="0" destOrd="0" presId="urn:microsoft.com/office/officeart/2005/8/layout/hList1"/>
    <dgm:cxn modelId="{9C30B5EB-43ED-49E8-AEC0-CFA30E1951B6}" type="presOf" srcId="{2CFBE536-85A6-4598-A9CE-9A4D4E6C8717}" destId="{55A9F85F-D34C-4043-9617-837503027A19}" srcOrd="0" destOrd="0" presId="urn:microsoft.com/office/officeart/2005/8/layout/hList1"/>
    <dgm:cxn modelId="{4EA231EC-E9B4-4DD6-80BF-FF8705162D32}" srcId="{2D2AAC1E-5008-4895-A20A-51D49598989B}" destId="{25DA7BDE-D7E2-4EE5-9760-D801461F4C7A}" srcOrd="7" destOrd="0" parTransId="{DD1FB681-B9C2-4917-81A1-F83C584A9295}" sibTransId="{A3D5EC2F-005E-444B-BAFC-D4D3E8F4CAD8}"/>
    <dgm:cxn modelId="{49B89BF1-85B1-426B-8A0E-FDCA0CFFD32E}" type="presOf" srcId="{C0589D1B-9159-4516-8E5A-44E60075023E}" destId="{1E4CD7D0-6635-403C-8EF5-0B2B69C81A4A}" srcOrd="0" destOrd="1" presId="urn:microsoft.com/office/officeart/2005/8/layout/hList1"/>
    <dgm:cxn modelId="{9B52E5F4-7D30-41B5-955D-CE4D172135F3}" srcId="{2D2AAC1E-5008-4895-A20A-51D49598989B}" destId="{D03DE44A-1C52-4B0C-B848-6E9CCACED7F8}" srcOrd="9" destOrd="0" parTransId="{947F0A13-DB64-4B0C-BBEC-64A5F544210D}" sibTransId="{3CA2979A-888F-4C1E-B923-C2E80114674E}"/>
    <dgm:cxn modelId="{F801AF5F-6A49-47F5-899F-CEB3CC98C180}" type="presParOf" srcId="{89C7C347-4F8B-46BC-9B84-3561F245418E}" destId="{EEBB5DD3-0F2D-40FA-827C-DAB706F8F2AA}" srcOrd="0" destOrd="0" presId="urn:microsoft.com/office/officeart/2005/8/layout/hList1"/>
    <dgm:cxn modelId="{A511DB8E-7469-4A8D-90A2-3B36D81A4F0A}" type="presParOf" srcId="{EEBB5DD3-0F2D-40FA-827C-DAB706F8F2AA}" destId="{55A9F85F-D34C-4043-9617-837503027A19}" srcOrd="0" destOrd="0" presId="urn:microsoft.com/office/officeart/2005/8/layout/hList1"/>
    <dgm:cxn modelId="{22ADBC1B-34AE-4385-9A01-1BE5522274AF}" type="presParOf" srcId="{EEBB5DD3-0F2D-40FA-827C-DAB706F8F2AA}" destId="{616979B6-8FFB-4E8D-905D-8928E6C5C3F9}" srcOrd="1" destOrd="0" presId="urn:microsoft.com/office/officeart/2005/8/layout/hList1"/>
    <dgm:cxn modelId="{CE46E51B-55C2-481B-BFDC-6E729A613018}" type="presParOf" srcId="{89C7C347-4F8B-46BC-9B84-3561F245418E}" destId="{81C6BBB5-6E27-48FE-A2AF-166D9D45E1A8}" srcOrd="1" destOrd="0" presId="urn:microsoft.com/office/officeart/2005/8/layout/hList1"/>
    <dgm:cxn modelId="{5C84EF76-8457-4166-AF5E-D44B52F628F4}" type="presParOf" srcId="{89C7C347-4F8B-46BC-9B84-3561F245418E}" destId="{BFF4B01D-D665-4D82-8CB3-FD529BFAD85F}" srcOrd="2" destOrd="0" presId="urn:microsoft.com/office/officeart/2005/8/layout/hList1"/>
    <dgm:cxn modelId="{F550994C-BB38-4A28-9A7D-E41561F17CAF}" type="presParOf" srcId="{BFF4B01D-D665-4D82-8CB3-FD529BFAD85F}" destId="{CD46E935-E7B0-4D28-9277-490DBBE098C1}" srcOrd="0" destOrd="0" presId="urn:microsoft.com/office/officeart/2005/8/layout/hList1"/>
    <dgm:cxn modelId="{CE382FCF-AC35-4E5E-B399-5E52C6D2F958}" type="presParOf" srcId="{BFF4B01D-D665-4D82-8CB3-FD529BFAD85F}" destId="{3BF12332-A6AD-46D8-8367-28E0C3729959}" srcOrd="1" destOrd="0" presId="urn:microsoft.com/office/officeart/2005/8/layout/hList1"/>
    <dgm:cxn modelId="{60432171-925D-44A4-BCA1-1757ACF5D6A9}" type="presParOf" srcId="{89C7C347-4F8B-46BC-9B84-3561F245418E}" destId="{E5EA4C1D-3850-42C0-B483-019C8ABC59A0}" srcOrd="3" destOrd="0" presId="urn:microsoft.com/office/officeart/2005/8/layout/hList1"/>
    <dgm:cxn modelId="{55CA551E-EFEB-4639-B946-7801AC4D0DC5}" type="presParOf" srcId="{89C7C347-4F8B-46BC-9B84-3561F245418E}" destId="{A0ADC98A-6E94-4E79-B33B-635A08A4D9E8}" srcOrd="4" destOrd="0" presId="urn:microsoft.com/office/officeart/2005/8/layout/hList1"/>
    <dgm:cxn modelId="{AED43D15-8A4D-433E-A89E-420A62B83423}" type="presParOf" srcId="{A0ADC98A-6E94-4E79-B33B-635A08A4D9E8}" destId="{5A2F08E8-7BC3-4E3A-BCCC-A8720EA8F59B}" srcOrd="0" destOrd="0" presId="urn:microsoft.com/office/officeart/2005/8/layout/hList1"/>
    <dgm:cxn modelId="{F0DDA143-7D54-4293-81C6-C0CA1EDB2E46}" type="presParOf" srcId="{A0ADC98A-6E94-4E79-B33B-635A08A4D9E8}" destId="{590346E7-CC68-4AA4-9276-DBCB6D7C9F99}" srcOrd="1" destOrd="0" presId="urn:microsoft.com/office/officeart/2005/8/layout/hList1"/>
    <dgm:cxn modelId="{37EBD75E-9128-4B30-BE54-244D4B4761D4}" type="presParOf" srcId="{89C7C347-4F8B-46BC-9B84-3561F245418E}" destId="{72D7411B-39AE-4C59-9207-69FB8882B33B}" srcOrd="5" destOrd="0" presId="urn:microsoft.com/office/officeart/2005/8/layout/hList1"/>
    <dgm:cxn modelId="{E5795439-D62B-4A3A-8CD9-D5532995B125}" type="presParOf" srcId="{89C7C347-4F8B-46BC-9B84-3561F245418E}" destId="{66E69085-4BD1-4E23-A4B5-2102A9FC35F3}" srcOrd="6" destOrd="0" presId="urn:microsoft.com/office/officeart/2005/8/layout/hList1"/>
    <dgm:cxn modelId="{514AF7D5-EBF1-4F23-9332-396E49B6CA34}" type="presParOf" srcId="{66E69085-4BD1-4E23-A4B5-2102A9FC35F3}" destId="{15CA339C-8B0A-43A7-8E79-CE058C11B155}" srcOrd="0" destOrd="0" presId="urn:microsoft.com/office/officeart/2005/8/layout/hList1"/>
    <dgm:cxn modelId="{82C1BD99-7419-42E1-9107-AD65C877A024}" type="presParOf" srcId="{66E69085-4BD1-4E23-A4B5-2102A9FC35F3}" destId="{1E4CD7D0-6635-403C-8EF5-0B2B69C81A4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05E3E1-F631-43C5-B5E3-8E0290F4C1F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5201075-6E40-4829-9D45-23265C25553A}">
      <dgm:prSet/>
      <dgm:spPr/>
      <dgm:t>
        <a:bodyPr/>
        <a:lstStyle/>
        <a:p>
          <a:r>
            <a:rPr lang="en-GB" dirty="0">
              <a:latin typeface="Arial" panose="020B0604020202020204" pitchFamily="34" charset="0"/>
              <a:cs typeface="Arial" panose="020B0604020202020204" pitchFamily="34" charset="0"/>
            </a:rPr>
            <a:t>Vitamin D </a:t>
          </a:r>
          <a:endParaRPr lang="en-US" dirty="0">
            <a:latin typeface="Arial" panose="020B0604020202020204" pitchFamily="34" charset="0"/>
            <a:cs typeface="Arial" panose="020B0604020202020204" pitchFamily="34" charset="0"/>
          </a:endParaRPr>
        </a:p>
      </dgm:t>
    </dgm:pt>
    <dgm:pt modelId="{D007C12A-4CE4-42E3-AB4A-A69F7D40D661}" type="parTrans" cxnId="{9F98078C-1F84-4BB3-BDCA-872CBC1AABD9}">
      <dgm:prSet/>
      <dgm:spPr/>
      <dgm:t>
        <a:bodyPr/>
        <a:lstStyle/>
        <a:p>
          <a:endParaRPr lang="en-US"/>
        </a:p>
      </dgm:t>
    </dgm:pt>
    <dgm:pt modelId="{718541FF-0015-443A-9176-9BB815901F56}" type="sibTrans" cxnId="{9F98078C-1F84-4BB3-BDCA-872CBC1AABD9}">
      <dgm:prSet/>
      <dgm:spPr/>
      <dgm:t>
        <a:bodyPr/>
        <a:lstStyle/>
        <a:p>
          <a:endParaRPr lang="en-US"/>
        </a:p>
      </dgm:t>
    </dgm:pt>
    <dgm:pt modelId="{49887D40-62D6-4381-8A60-5390999C931E}">
      <dgm:prSet/>
      <dgm:spPr/>
      <dgm:t>
        <a:bodyPr/>
        <a:lstStyle/>
        <a:p>
          <a:r>
            <a:rPr lang="en-GB" dirty="0">
              <a:latin typeface="Arial" panose="020B0604020202020204" pitchFamily="34" charset="0"/>
              <a:cs typeface="Arial" panose="020B0604020202020204" pitchFamily="34" charset="0"/>
            </a:rPr>
            <a:t>Omega 3</a:t>
          </a:r>
          <a:endParaRPr lang="en-US" dirty="0">
            <a:latin typeface="Arial" panose="020B0604020202020204" pitchFamily="34" charset="0"/>
            <a:cs typeface="Arial" panose="020B0604020202020204" pitchFamily="34" charset="0"/>
          </a:endParaRPr>
        </a:p>
      </dgm:t>
    </dgm:pt>
    <dgm:pt modelId="{ED84BF17-5B8C-4F3C-8B82-CE5B883B68A7}" type="parTrans" cxnId="{0A8FC4CD-7AAB-44B7-80A1-7495DF904BEC}">
      <dgm:prSet/>
      <dgm:spPr/>
      <dgm:t>
        <a:bodyPr/>
        <a:lstStyle/>
        <a:p>
          <a:endParaRPr lang="en-US"/>
        </a:p>
      </dgm:t>
    </dgm:pt>
    <dgm:pt modelId="{532D6D54-86FA-480B-BF7B-0090BF64ED56}" type="sibTrans" cxnId="{0A8FC4CD-7AAB-44B7-80A1-7495DF904BEC}">
      <dgm:prSet/>
      <dgm:spPr/>
      <dgm:t>
        <a:bodyPr/>
        <a:lstStyle/>
        <a:p>
          <a:endParaRPr lang="en-US"/>
        </a:p>
      </dgm:t>
    </dgm:pt>
    <dgm:pt modelId="{EDC1B52D-AA7D-407C-B23F-B0BECB51BA28}">
      <dgm:prSet/>
      <dgm:spPr/>
      <dgm:t>
        <a:bodyPr/>
        <a:lstStyle/>
        <a:p>
          <a:r>
            <a:rPr lang="en-GB" dirty="0">
              <a:latin typeface="Arial" panose="020B0604020202020204" pitchFamily="34" charset="0"/>
              <a:cs typeface="Arial" panose="020B0604020202020204" pitchFamily="34" charset="0"/>
            </a:rPr>
            <a:t>Magnesium</a:t>
          </a:r>
          <a:endParaRPr lang="en-US" dirty="0">
            <a:latin typeface="Arial" panose="020B0604020202020204" pitchFamily="34" charset="0"/>
            <a:cs typeface="Arial" panose="020B0604020202020204" pitchFamily="34" charset="0"/>
          </a:endParaRPr>
        </a:p>
      </dgm:t>
    </dgm:pt>
    <dgm:pt modelId="{E4124C77-30F2-4D15-9AAD-63A3A8DC1BE6}" type="parTrans" cxnId="{5520E25B-37E8-478F-8C8B-113FD2158FDD}">
      <dgm:prSet/>
      <dgm:spPr/>
      <dgm:t>
        <a:bodyPr/>
        <a:lstStyle/>
        <a:p>
          <a:endParaRPr lang="en-US"/>
        </a:p>
      </dgm:t>
    </dgm:pt>
    <dgm:pt modelId="{20B2A031-C8F1-45FF-AC73-F8AB710BBD69}" type="sibTrans" cxnId="{5520E25B-37E8-478F-8C8B-113FD2158FDD}">
      <dgm:prSet/>
      <dgm:spPr/>
      <dgm:t>
        <a:bodyPr/>
        <a:lstStyle/>
        <a:p>
          <a:endParaRPr lang="en-US"/>
        </a:p>
      </dgm:t>
    </dgm:pt>
    <dgm:pt modelId="{D4CAF5E7-4890-4F39-876B-96E7DF5A4F29}">
      <dgm:prSet/>
      <dgm:spPr/>
      <dgm:t>
        <a:bodyPr/>
        <a:lstStyle/>
        <a:p>
          <a:r>
            <a:rPr lang="en-GB" dirty="0">
              <a:latin typeface="Arial" panose="020B0604020202020204" pitchFamily="34" charset="0"/>
              <a:cs typeface="Arial" panose="020B0604020202020204" pitchFamily="34" charset="0"/>
            </a:rPr>
            <a:t>Black Cohosh</a:t>
          </a:r>
          <a:endParaRPr lang="en-US" dirty="0">
            <a:latin typeface="Arial" panose="020B0604020202020204" pitchFamily="34" charset="0"/>
            <a:cs typeface="Arial" panose="020B0604020202020204" pitchFamily="34" charset="0"/>
          </a:endParaRPr>
        </a:p>
      </dgm:t>
    </dgm:pt>
    <dgm:pt modelId="{69A03E29-6C64-4306-AE07-B283304501C7}" type="parTrans" cxnId="{984A84E9-594C-441D-B5CF-66090C726A6E}">
      <dgm:prSet/>
      <dgm:spPr/>
      <dgm:t>
        <a:bodyPr/>
        <a:lstStyle/>
        <a:p>
          <a:endParaRPr lang="en-US"/>
        </a:p>
      </dgm:t>
    </dgm:pt>
    <dgm:pt modelId="{6DC9EE12-28CC-431D-8D2A-C8E001185EFA}" type="sibTrans" cxnId="{984A84E9-594C-441D-B5CF-66090C726A6E}">
      <dgm:prSet/>
      <dgm:spPr/>
      <dgm:t>
        <a:bodyPr/>
        <a:lstStyle/>
        <a:p>
          <a:endParaRPr lang="en-US"/>
        </a:p>
      </dgm:t>
    </dgm:pt>
    <dgm:pt modelId="{4370143D-A48F-4500-A14E-8DB1DF5F903F}">
      <dgm:prSet/>
      <dgm:spPr/>
      <dgm:t>
        <a:bodyPr/>
        <a:lstStyle/>
        <a:p>
          <a:r>
            <a:rPr lang="en-GB" dirty="0">
              <a:latin typeface="Arial" panose="020B0604020202020204" pitchFamily="34" charset="0"/>
              <a:cs typeface="Arial" panose="020B0604020202020204" pitchFamily="34" charset="0"/>
            </a:rPr>
            <a:t>Glucosamine</a:t>
          </a:r>
          <a:endParaRPr lang="en-US" dirty="0">
            <a:latin typeface="Arial" panose="020B0604020202020204" pitchFamily="34" charset="0"/>
            <a:cs typeface="Arial" panose="020B0604020202020204" pitchFamily="34" charset="0"/>
          </a:endParaRPr>
        </a:p>
      </dgm:t>
    </dgm:pt>
    <dgm:pt modelId="{AB591F59-3A1A-43AE-8102-DCFEAF420495}" type="parTrans" cxnId="{0923EDFE-8FA3-40B1-8F3B-6984DD04194E}">
      <dgm:prSet/>
      <dgm:spPr/>
      <dgm:t>
        <a:bodyPr/>
        <a:lstStyle/>
        <a:p>
          <a:endParaRPr lang="en-US"/>
        </a:p>
      </dgm:t>
    </dgm:pt>
    <dgm:pt modelId="{F15DAA6F-148B-4AA6-B20A-9AEB075DD93E}" type="sibTrans" cxnId="{0923EDFE-8FA3-40B1-8F3B-6984DD04194E}">
      <dgm:prSet/>
      <dgm:spPr/>
      <dgm:t>
        <a:bodyPr/>
        <a:lstStyle/>
        <a:p>
          <a:endParaRPr lang="en-US"/>
        </a:p>
      </dgm:t>
    </dgm:pt>
    <dgm:pt modelId="{F6AC43D0-21EA-4955-8C17-477AAD2BA57C}">
      <dgm:prSet/>
      <dgm:spPr/>
      <dgm:t>
        <a:bodyPr/>
        <a:lstStyle/>
        <a:p>
          <a:r>
            <a:rPr lang="en-GB" dirty="0">
              <a:latin typeface="Arial" panose="020B0604020202020204" pitchFamily="34" charset="0"/>
              <a:cs typeface="Arial" panose="020B0604020202020204" pitchFamily="34" charset="0"/>
            </a:rPr>
            <a:t>St Johns wort</a:t>
          </a:r>
          <a:endParaRPr lang="en-US" dirty="0">
            <a:latin typeface="Arial" panose="020B0604020202020204" pitchFamily="34" charset="0"/>
            <a:cs typeface="Arial" panose="020B0604020202020204" pitchFamily="34" charset="0"/>
          </a:endParaRPr>
        </a:p>
      </dgm:t>
    </dgm:pt>
    <dgm:pt modelId="{CF81139D-F8C2-4BA5-B677-71178DEFFFE0}" type="parTrans" cxnId="{EB2B377A-340C-40FF-BD26-6352BA954179}">
      <dgm:prSet/>
      <dgm:spPr/>
      <dgm:t>
        <a:bodyPr/>
        <a:lstStyle/>
        <a:p>
          <a:endParaRPr lang="en-US"/>
        </a:p>
      </dgm:t>
    </dgm:pt>
    <dgm:pt modelId="{D946BD78-2DBF-4436-A5F2-BD28E6A8AE2B}" type="sibTrans" cxnId="{EB2B377A-340C-40FF-BD26-6352BA954179}">
      <dgm:prSet/>
      <dgm:spPr/>
      <dgm:t>
        <a:bodyPr/>
        <a:lstStyle/>
        <a:p>
          <a:endParaRPr lang="en-US"/>
        </a:p>
      </dgm:t>
    </dgm:pt>
    <dgm:pt modelId="{B82FEF76-369B-46F3-90B2-BF60E1182706}">
      <dgm:prSet/>
      <dgm:spPr/>
      <dgm:t>
        <a:bodyPr/>
        <a:lstStyle/>
        <a:p>
          <a:r>
            <a:rPr lang="en-GB" dirty="0">
              <a:latin typeface="Arial" panose="020B0604020202020204" pitchFamily="34" charset="0"/>
              <a:cs typeface="Arial" panose="020B0604020202020204" pitchFamily="34" charset="0"/>
            </a:rPr>
            <a:t>Pure collagen</a:t>
          </a:r>
          <a:endParaRPr lang="en-US" dirty="0">
            <a:latin typeface="Arial" panose="020B0604020202020204" pitchFamily="34" charset="0"/>
            <a:cs typeface="Arial" panose="020B0604020202020204" pitchFamily="34" charset="0"/>
          </a:endParaRPr>
        </a:p>
      </dgm:t>
    </dgm:pt>
    <dgm:pt modelId="{77EB0D4C-8BA2-4190-AFC8-987C7FBD75B7}" type="parTrans" cxnId="{FB9E4A21-3692-4A93-8769-31EB5818D725}">
      <dgm:prSet/>
      <dgm:spPr/>
      <dgm:t>
        <a:bodyPr/>
        <a:lstStyle/>
        <a:p>
          <a:endParaRPr lang="en-US"/>
        </a:p>
      </dgm:t>
    </dgm:pt>
    <dgm:pt modelId="{F12F2875-41A6-4F50-9165-62954A13870B}" type="sibTrans" cxnId="{FB9E4A21-3692-4A93-8769-31EB5818D725}">
      <dgm:prSet/>
      <dgm:spPr/>
      <dgm:t>
        <a:bodyPr/>
        <a:lstStyle/>
        <a:p>
          <a:endParaRPr lang="en-US"/>
        </a:p>
      </dgm:t>
    </dgm:pt>
    <dgm:pt modelId="{670CF4FA-B76C-46AA-8404-228BEB75928E}">
      <dgm:prSet/>
      <dgm:spPr/>
      <dgm:t>
        <a:bodyPr/>
        <a:lstStyle/>
        <a:p>
          <a:r>
            <a:rPr lang="en-GB" dirty="0">
              <a:latin typeface="Arial" panose="020B0604020202020204" pitchFamily="34" charset="0"/>
              <a:cs typeface="Arial" panose="020B0604020202020204" pitchFamily="34" charset="0"/>
            </a:rPr>
            <a:t>Vaginal moisturisers/ lubricants </a:t>
          </a:r>
          <a:endParaRPr lang="en-US" dirty="0">
            <a:latin typeface="Arial" panose="020B0604020202020204" pitchFamily="34" charset="0"/>
            <a:cs typeface="Arial" panose="020B0604020202020204" pitchFamily="34" charset="0"/>
          </a:endParaRPr>
        </a:p>
      </dgm:t>
    </dgm:pt>
    <dgm:pt modelId="{06624971-9790-4B0B-A9FD-D07DCEB65A52}" type="parTrans" cxnId="{2031740A-7AEA-4592-822D-19132F32D016}">
      <dgm:prSet/>
      <dgm:spPr/>
      <dgm:t>
        <a:bodyPr/>
        <a:lstStyle/>
        <a:p>
          <a:endParaRPr lang="en-US"/>
        </a:p>
      </dgm:t>
    </dgm:pt>
    <dgm:pt modelId="{48406551-BA9B-4FC8-AF24-7B209E7FA0AE}" type="sibTrans" cxnId="{2031740A-7AEA-4592-822D-19132F32D016}">
      <dgm:prSet/>
      <dgm:spPr/>
      <dgm:t>
        <a:bodyPr/>
        <a:lstStyle/>
        <a:p>
          <a:endParaRPr lang="en-US"/>
        </a:p>
      </dgm:t>
    </dgm:pt>
    <dgm:pt modelId="{288B413E-B462-4A74-BC3B-D5DBCAFD984C}" type="pres">
      <dgm:prSet presAssocID="{9705E3E1-F631-43C5-B5E3-8E0290F4C1F4}" presName="linear" presStyleCnt="0">
        <dgm:presLayoutVars>
          <dgm:animLvl val="lvl"/>
          <dgm:resizeHandles val="exact"/>
        </dgm:presLayoutVars>
      </dgm:prSet>
      <dgm:spPr/>
    </dgm:pt>
    <dgm:pt modelId="{554B52E9-76DF-4180-A774-C8C7A3D43268}" type="pres">
      <dgm:prSet presAssocID="{E5201075-6E40-4829-9D45-23265C25553A}" presName="parentText" presStyleLbl="node1" presStyleIdx="0" presStyleCnt="8">
        <dgm:presLayoutVars>
          <dgm:chMax val="0"/>
          <dgm:bulletEnabled val="1"/>
        </dgm:presLayoutVars>
      </dgm:prSet>
      <dgm:spPr/>
    </dgm:pt>
    <dgm:pt modelId="{B881EC44-E15F-49D4-8E92-A15DDF0D1803}" type="pres">
      <dgm:prSet presAssocID="{718541FF-0015-443A-9176-9BB815901F56}" presName="spacer" presStyleCnt="0"/>
      <dgm:spPr/>
    </dgm:pt>
    <dgm:pt modelId="{D19E35BA-3C81-4F63-BD50-F76ADFAB2038}" type="pres">
      <dgm:prSet presAssocID="{49887D40-62D6-4381-8A60-5390999C931E}" presName="parentText" presStyleLbl="node1" presStyleIdx="1" presStyleCnt="8">
        <dgm:presLayoutVars>
          <dgm:chMax val="0"/>
          <dgm:bulletEnabled val="1"/>
        </dgm:presLayoutVars>
      </dgm:prSet>
      <dgm:spPr/>
    </dgm:pt>
    <dgm:pt modelId="{BCD234D1-9C4C-4F17-8158-CC4C80079051}" type="pres">
      <dgm:prSet presAssocID="{532D6D54-86FA-480B-BF7B-0090BF64ED56}" presName="spacer" presStyleCnt="0"/>
      <dgm:spPr/>
    </dgm:pt>
    <dgm:pt modelId="{2193CA70-D91E-4FB5-A892-BBE5A8D02568}" type="pres">
      <dgm:prSet presAssocID="{EDC1B52D-AA7D-407C-B23F-B0BECB51BA28}" presName="parentText" presStyleLbl="node1" presStyleIdx="2" presStyleCnt="8">
        <dgm:presLayoutVars>
          <dgm:chMax val="0"/>
          <dgm:bulletEnabled val="1"/>
        </dgm:presLayoutVars>
      </dgm:prSet>
      <dgm:spPr/>
    </dgm:pt>
    <dgm:pt modelId="{41F154E0-375D-4F55-9A5F-79488DAB8E7C}" type="pres">
      <dgm:prSet presAssocID="{20B2A031-C8F1-45FF-AC73-F8AB710BBD69}" presName="spacer" presStyleCnt="0"/>
      <dgm:spPr/>
    </dgm:pt>
    <dgm:pt modelId="{409BC5DE-A910-48AC-8905-BCCF8175A462}" type="pres">
      <dgm:prSet presAssocID="{D4CAF5E7-4890-4F39-876B-96E7DF5A4F29}" presName="parentText" presStyleLbl="node1" presStyleIdx="3" presStyleCnt="8">
        <dgm:presLayoutVars>
          <dgm:chMax val="0"/>
          <dgm:bulletEnabled val="1"/>
        </dgm:presLayoutVars>
      </dgm:prSet>
      <dgm:spPr/>
    </dgm:pt>
    <dgm:pt modelId="{72AA7639-F464-4210-B98D-5E0338A09664}" type="pres">
      <dgm:prSet presAssocID="{6DC9EE12-28CC-431D-8D2A-C8E001185EFA}" presName="spacer" presStyleCnt="0"/>
      <dgm:spPr/>
    </dgm:pt>
    <dgm:pt modelId="{1647BA1F-D6A4-4740-873B-38F92A3949D8}" type="pres">
      <dgm:prSet presAssocID="{4370143D-A48F-4500-A14E-8DB1DF5F903F}" presName="parentText" presStyleLbl="node1" presStyleIdx="4" presStyleCnt="8">
        <dgm:presLayoutVars>
          <dgm:chMax val="0"/>
          <dgm:bulletEnabled val="1"/>
        </dgm:presLayoutVars>
      </dgm:prSet>
      <dgm:spPr/>
    </dgm:pt>
    <dgm:pt modelId="{04B62E46-8174-4237-B06E-B68BD98136C5}" type="pres">
      <dgm:prSet presAssocID="{F15DAA6F-148B-4AA6-B20A-9AEB075DD93E}" presName="spacer" presStyleCnt="0"/>
      <dgm:spPr/>
    </dgm:pt>
    <dgm:pt modelId="{14F66A28-8A89-48ED-B701-B9E0425C4408}" type="pres">
      <dgm:prSet presAssocID="{F6AC43D0-21EA-4955-8C17-477AAD2BA57C}" presName="parentText" presStyleLbl="node1" presStyleIdx="5" presStyleCnt="8">
        <dgm:presLayoutVars>
          <dgm:chMax val="0"/>
          <dgm:bulletEnabled val="1"/>
        </dgm:presLayoutVars>
      </dgm:prSet>
      <dgm:spPr/>
    </dgm:pt>
    <dgm:pt modelId="{B518D6F0-6AF6-4769-BDC2-351B808EDF83}" type="pres">
      <dgm:prSet presAssocID="{D946BD78-2DBF-4436-A5F2-BD28E6A8AE2B}" presName="spacer" presStyleCnt="0"/>
      <dgm:spPr/>
    </dgm:pt>
    <dgm:pt modelId="{6072A830-BBE3-4054-BA6D-55A7228CE6E1}" type="pres">
      <dgm:prSet presAssocID="{B82FEF76-369B-46F3-90B2-BF60E1182706}" presName="parentText" presStyleLbl="node1" presStyleIdx="6" presStyleCnt="8">
        <dgm:presLayoutVars>
          <dgm:chMax val="0"/>
          <dgm:bulletEnabled val="1"/>
        </dgm:presLayoutVars>
      </dgm:prSet>
      <dgm:spPr/>
    </dgm:pt>
    <dgm:pt modelId="{DC7FCA4A-4BF9-47B5-BC69-F9504D5640BC}" type="pres">
      <dgm:prSet presAssocID="{F12F2875-41A6-4F50-9165-62954A13870B}" presName="spacer" presStyleCnt="0"/>
      <dgm:spPr/>
    </dgm:pt>
    <dgm:pt modelId="{3526F32D-8E49-4785-A97C-6185803D14B8}" type="pres">
      <dgm:prSet presAssocID="{670CF4FA-B76C-46AA-8404-228BEB75928E}" presName="parentText" presStyleLbl="node1" presStyleIdx="7" presStyleCnt="8">
        <dgm:presLayoutVars>
          <dgm:chMax val="0"/>
          <dgm:bulletEnabled val="1"/>
        </dgm:presLayoutVars>
      </dgm:prSet>
      <dgm:spPr/>
    </dgm:pt>
  </dgm:ptLst>
  <dgm:cxnLst>
    <dgm:cxn modelId="{2031740A-7AEA-4592-822D-19132F32D016}" srcId="{9705E3E1-F631-43C5-B5E3-8E0290F4C1F4}" destId="{670CF4FA-B76C-46AA-8404-228BEB75928E}" srcOrd="7" destOrd="0" parTransId="{06624971-9790-4B0B-A9FD-D07DCEB65A52}" sibTransId="{48406551-BA9B-4FC8-AF24-7B209E7FA0AE}"/>
    <dgm:cxn modelId="{FB9E4A21-3692-4A93-8769-31EB5818D725}" srcId="{9705E3E1-F631-43C5-B5E3-8E0290F4C1F4}" destId="{B82FEF76-369B-46F3-90B2-BF60E1182706}" srcOrd="6" destOrd="0" parTransId="{77EB0D4C-8BA2-4190-AFC8-987C7FBD75B7}" sibTransId="{F12F2875-41A6-4F50-9165-62954A13870B}"/>
    <dgm:cxn modelId="{9652CB26-4A16-49F8-8599-D97332C9247E}" type="presOf" srcId="{49887D40-62D6-4381-8A60-5390999C931E}" destId="{D19E35BA-3C81-4F63-BD50-F76ADFAB2038}" srcOrd="0" destOrd="0" presId="urn:microsoft.com/office/officeart/2005/8/layout/vList2"/>
    <dgm:cxn modelId="{B613023A-7A60-4958-98B0-E08EF086038D}" type="presOf" srcId="{EDC1B52D-AA7D-407C-B23F-B0BECB51BA28}" destId="{2193CA70-D91E-4FB5-A892-BBE5A8D02568}" srcOrd="0" destOrd="0" presId="urn:microsoft.com/office/officeart/2005/8/layout/vList2"/>
    <dgm:cxn modelId="{5520E25B-37E8-478F-8C8B-113FD2158FDD}" srcId="{9705E3E1-F631-43C5-B5E3-8E0290F4C1F4}" destId="{EDC1B52D-AA7D-407C-B23F-B0BECB51BA28}" srcOrd="2" destOrd="0" parTransId="{E4124C77-30F2-4D15-9AAD-63A3A8DC1BE6}" sibTransId="{20B2A031-C8F1-45FF-AC73-F8AB710BBD69}"/>
    <dgm:cxn modelId="{EB2B377A-340C-40FF-BD26-6352BA954179}" srcId="{9705E3E1-F631-43C5-B5E3-8E0290F4C1F4}" destId="{F6AC43D0-21EA-4955-8C17-477AAD2BA57C}" srcOrd="5" destOrd="0" parTransId="{CF81139D-F8C2-4BA5-B677-71178DEFFFE0}" sibTransId="{D946BD78-2DBF-4436-A5F2-BD28E6A8AE2B}"/>
    <dgm:cxn modelId="{9F98078C-1F84-4BB3-BDCA-872CBC1AABD9}" srcId="{9705E3E1-F631-43C5-B5E3-8E0290F4C1F4}" destId="{E5201075-6E40-4829-9D45-23265C25553A}" srcOrd="0" destOrd="0" parTransId="{D007C12A-4CE4-42E3-AB4A-A69F7D40D661}" sibTransId="{718541FF-0015-443A-9176-9BB815901F56}"/>
    <dgm:cxn modelId="{2DABF29D-D85B-4D39-9C0F-2930DFF7A241}" type="presOf" srcId="{E5201075-6E40-4829-9D45-23265C25553A}" destId="{554B52E9-76DF-4180-A774-C8C7A3D43268}" srcOrd="0" destOrd="0" presId="urn:microsoft.com/office/officeart/2005/8/layout/vList2"/>
    <dgm:cxn modelId="{42C103B6-A41D-4034-8FF5-BF81579615B4}" type="presOf" srcId="{B82FEF76-369B-46F3-90B2-BF60E1182706}" destId="{6072A830-BBE3-4054-BA6D-55A7228CE6E1}" srcOrd="0" destOrd="0" presId="urn:microsoft.com/office/officeart/2005/8/layout/vList2"/>
    <dgm:cxn modelId="{0892D8C1-76E8-4E6B-ADCA-D061E5F5B9C0}" type="presOf" srcId="{D4CAF5E7-4890-4F39-876B-96E7DF5A4F29}" destId="{409BC5DE-A910-48AC-8905-BCCF8175A462}" srcOrd="0" destOrd="0" presId="urn:microsoft.com/office/officeart/2005/8/layout/vList2"/>
    <dgm:cxn modelId="{0A8FC4CD-7AAB-44B7-80A1-7495DF904BEC}" srcId="{9705E3E1-F631-43C5-B5E3-8E0290F4C1F4}" destId="{49887D40-62D6-4381-8A60-5390999C931E}" srcOrd="1" destOrd="0" parTransId="{ED84BF17-5B8C-4F3C-8B82-CE5B883B68A7}" sibTransId="{532D6D54-86FA-480B-BF7B-0090BF64ED56}"/>
    <dgm:cxn modelId="{839928D4-AE02-4D11-A767-D551F3FCCE38}" type="presOf" srcId="{4370143D-A48F-4500-A14E-8DB1DF5F903F}" destId="{1647BA1F-D6A4-4740-873B-38F92A3949D8}" srcOrd="0" destOrd="0" presId="urn:microsoft.com/office/officeart/2005/8/layout/vList2"/>
    <dgm:cxn modelId="{984A84E9-594C-441D-B5CF-66090C726A6E}" srcId="{9705E3E1-F631-43C5-B5E3-8E0290F4C1F4}" destId="{D4CAF5E7-4890-4F39-876B-96E7DF5A4F29}" srcOrd="3" destOrd="0" parTransId="{69A03E29-6C64-4306-AE07-B283304501C7}" sibTransId="{6DC9EE12-28CC-431D-8D2A-C8E001185EFA}"/>
    <dgm:cxn modelId="{0B7481F6-85BE-41E6-9939-ACBDD418BDC9}" type="presOf" srcId="{9705E3E1-F631-43C5-B5E3-8E0290F4C1F4}" destId="{288B413E-B462-4A74-BC3B-D5DBCAFD984C}" srcOrd="0" destOrd="0" presId="urn:microsoft.com/office/officeart/2005/8/layout/vList2"/>
    <dgm:cxn modelId="{ECB265F8-4612-4A56-8F5F-F8518D0FEF10}" type="presOf" srcId="{670CF4FA-B76C-46AA-8404-228BEB75928E}" destId="{3526F32D-8E49-4785-A97C-6185803D14B8}" srcOrd="0" destOrd="0" presId="urn:microsoft.com/office/officeart/2005/8/layout/vList2"/>
    <dgm:cxn modelId="{0923EDFE-8FA3-40B1-8F3B-6984DD04194E}" srcId="{9705E3E1-F631-43C5-B5E3-8E0290F4C1F4}" destId="{4370143D-A48F-4500-A14E-8DB1DF5F903F}" srcOrd="4" destOrd="0" parTransId="{AB591F59-3A1A-43AE-8102-DCFEAF420495}" sibTransId="{F15DAA6F-148B-4AA6-B20A-9AEB075DD93E}"/>
    <dgm:cxn modelId="{C25907FF-74BC-4A83-844C-255968E987CE}" type="presOf" srcId="{F6AC43D0-21EA-4955-8C17-477AAD2BA57C}" destId="{14F66A28-8A89-48ED-B701-B9E0425C4408}" srcOrd="0" destOrd="0" presId="urn:microsoft.com/office/officeart/2005/8/layout/vList2"/>
    <dgm:cxn modelId="{1235CDA8-4919-4B5E-9778-BF4E70B8DA29}" type="presParOf" srcId="{288B413E-B462-4A74-BC3B-D5DBCAFD984C}" destId="{554B52E9-76DF-4180-A774-C8C7A3D43268}" srcOrd="0" destOrd="0" presId="urn:microsoft.com/office/officeart/2005/8/layout/vList2"/>
    <dgm:cxn modelId="{16964DA3-AFFA-4E24-B24C-EC3AEF155065}" type="presParOf" srcId="{288B413E-B462-4A74-BC3B-D5DBCAFD984C}" destId="{B881EC44-E15F-49D4-8E92-A15DDF0D1803}" srcOrd="1" destOrd="0" presId="urn:microsoft.com/office/officeart/2005/8/layout/vList2"/>
    <dgm:cxn modelId="{407661EB-DEE0-445C-B3F8-CD9603CCC44B}" type="presParOf" srcId="{288B413E-B462-4A74-BC3B-D5DBCAFD984C}" destId="{D19E35BA-3C81-4F63-BD50-F76ADFAB2038}" srcOrd="2" destOrd="0" presId="urn:microsoft.com/office/officeart/2005/8/layout/vList2"/>
    <dgm:cxn modelId="{5E6360B6-6E69-4129-9652-615040DEA2C3}" type="presParOf" srcId="{288B413E-B462-4A74-BC3B-D5DBCAFD984C}" destId="{BCD234D1-9C4C-4F17-8158-CC4C80079051}" srcOrd="3" destOrd="0" presId="urn:microsoft.com/office/officeart/2005/8/layout/vList2"/>
    <dgm:cxn modelId="{7095514E-D112-4849-99E6-ABC850260EBE}" type="presParOf" srcId="{288B413E-B462-4A74-BC3B-D5DBCAFD984C}" destId="{2193CA70-D91E-4FB5-A892-BBE5A8D02568}" srcOrd="4" destOrd="0" presId="urn:microsoft.com/office/officeart/2005/8/layout/vList2"/>
    <dgm:cxn modelId="{429DCE65-4042-469D-B841-041926DC8B1A}" type="presParOf" srcId="{288B413E-B462-4A74-BC3B-D5DBCAFD984C}" destId="{41F154E0-375D-4F55-9A5F-79488DAB8E7C}" srcOrd="5" destOrd="0" presId="urn:microsoft.com/office/officeart/2005/8/layout/vList2"/>
    <dgm:cxn modelId="{6961837D-2EF5-4BD0-8D29-7A08A7E74BF2}" type="presParOf" srcId="{288B413E-B462-4A74-BC3B-D5DBCAFD984C}" destId="{409BC5DE-A910-48AC-8905-BCCF8175A462}" srcOrd="6" destOrd="0" presId="urn:microsoft.com/office/officeart/2005/8/layout/vList2"/>
    <dgm:cxn modelId="{8A5596E6-1EB7-4082-A3CE-B027F473E18F}" type="presParOf" srcId="{288B413E-B462-4A74-BC3B-D5DBCAFD984C}" destId="{72AA7639-F464-4210-B98D-5E0338A09664}" srcOrd="7" destOrd="0" presId="urn:microsoft.com/office/officeart/2005/8/layout/vList2"/>
    <dgm:cxn modelId="{467C0B0A-EDE4-4C84-8E35-ED6FD21D1D70}" type="presParOf" srcId="{288B413E-B462-4A74-BC3B-D5DBCAFD984C}" destId="{1647BA1F-D6A4-4740-873B-38F92A3949D8}" srcOrd="8" destOrd="0" presId="urn:microsoft.com/office/officeart/2005/8/layout/vList2"/>
    <dgm:cxn modelId="{D850F79E-838B-4302-A817-D3DEF1591142}" type="presParOf" srcId="{288B413E-B462-4A74-BC3B-D5DBCAFD984C}" destId="{04B62E46-8174-4237-B06E-B68BD98136C5}" srcOrd="9" destOrd="0" presId="urn:microsoft.com/office/officeart/2005/8/layout/vList2"/>
    <dgm:cxn modelId="{3161B316-8134-4B7E-8714-A8C5E0F2BF8B}" type="presParOf" srcId="{288B413E-B462-4A74-BC3B-D5DBCAFD984C}" destId="{14F66A28-8A89-48ED-B701-B9E0425C4408}" srcOrd="10" destOrd="0" presId="urn:microsoft.com/office/officeart/2005/8/layout/vList2"/>
    <dgm:cxn modelId="{20BE5033-D4CF-4199-AAE4-AD3A10C80CE4}" type="presParOf" srcId="{288B413E-B462-4A74-BC3B-D5DBCAFD984C}" destId="{B518D6F0-6AF6-4769-BDC2-351B808EDF83}" srcOrd="11" destOrd="0" presId="urn:microsoft.com/office/officeart/2005/8/layout/vList2"/>
    <dgm:cxn modelId="{76315BF2-6A8B-4277-8D3D-F5396512A84B}" type="presParOf" srcId="{288B413E-B462-4A74-BC3B-D5DBCAFD984C}" destId="{6072A830-BBE3-4054-BA6D-55A7228CE6E1}" srcOrd="12" destOrd="0" presId="urn:microsoft.com/office/officeart/2005/8/layout/vList2"/>
    <dgm:cxn modelId="{31562901-F84E-4442-81C1-67DBB355DFEF}" type="presParOf" srcId="{288B413E-B462-4A74-BC3B-D5DBCAFD984C}" destId="{DC7FCA4A-4BF9-47B5-BC69-F9504D5640BC}" srcOrd="13" destOrd="0" presId="urn:microsoft.com/office/officeart/2005/8/layout/vList2"/>
    <dgm:cxn modelId="{01157113-B59F-4E05-BC86-FE3A01FA2D03}" type="presParOf" srcId="{288B413E-B462-4A74-BC3B-D5DBCAFD984C}" destId="{3526F32D-8E49-4785-A97C-6185803D14B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637CD3-E67A-4DC8-A35E-7C87BCB01753}"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n-US"/>
        </a:p>
      </dgm:t>
    </dgm:pt>
    <dgm:pt modelId="{195743CE-AA6F-4AF0-9ACA-4027AA7CB48F}">
      <dgm:prSet/>
      <dgm:spPr/>
      <dgm:t>
        <a:bodyPr/>
        <a:lstStyle/>
        <a:p>
          <a:r>
            <a:rPr lang="en-GB" dirty="0">
              <a:latin typeface="Arial" panose="020B0604020202020204" pitchFamily="34" charset="0"/>
              <a:cs typeface="Arial" panose="020B0604020202020204" pitchFamily="34" charset="0"/>
            </a:rPr>
            <a:t>A treatment used to help menopause symptoms by replacing oestrogen and progesterone. </a:t>
          </a:r>
          <a:endParaRPr lang="en-US" dirty="0">
            <a:latin typeface="Arial" panose="020B0604020202020204" pitchFamily="34" charset="0"/>
            <a:cs typeface="Arial" panose="020B0604020202020204" pitchFamily="34" charset="0"/>
          </a:endParaRPr>
        </a:p>
      </dgm:t>
    </dgm:pt>
    <dgm:pt modelId="{9288B4A3-5E5D-448E-8BD6-9C9B12E52353}" type="parTrans" cxnId="{2FAECB6D-7BA0-4C5B-8B5F-295C85176212}">
      <dgm:prSet/>
      <dgm:spPr/>
      <dgm:t>
        <a:bodyPr/>
        <a:lstStyle/>
        <a:p>
          <a:endParaRPr lang="en-US"/>
        </a:p>
      </dgm:t>
    </dgm:pt>
    <dgm:pt modelId="{9C3C651B-C34C-4792-A1B4-C683CFD7F30B}" type="sibTrans" cxnId="{2FAECB6D-7BA0-4C5B-8B5F-295C85176212}">
      <dgm:prSet/>
      <dgm:spPr/>
      <dgm:t>
        <a:bodyPr/>
        <a:lstStyle/>
        <a:p>
          <a:endParaRPr lang="en-US"/>
        </a:p>
      </dgm:t>
    </dgm:pt>
    <dgm:pt modelId="{AD5D365C-364F-4D1A-A0C9-9C2CC12765C3}">
      <dgm:prSet/>
      <dgm:spPr/>
      <dgm:t>
        <a:bodyPr/>
        <a:lstStyle/>
        <a:p>
          <a:r>
            <a:rPr lang="en-GB" dirty="0">
              <a:latin typeface="Arial" panose="020B0604020202020204" pitchFamily="34" charset="0"/>
              <a:cs typeface="Arial" panose="020B0604020202020204" pitchFamily="34" charset="0"/>
            </a:rPr>
            <a:t>Oestrogen:</a:t>
          </a:r>
          <a:endParaRPr lang="en-US" dirty="0">
            <a:latin typeface="Arial" panose="020B0604020202020204" pitchFamily="34" charset="0"/>
            <a:cs typeface="Arial" panose="020B0604020202020204" pitchFamily="34" charset="0"/>
          </a:endParaRPr>
        </a:p>
      </dgm:t>
    </dgm:pt>
    <dgm:pt modelId="{A5931605-CEEB-4E45-9598-F6E8A6503A54}" type="parTrans" cxnId="{AB05E578-192C-4AD2-86B8-9C3ECB433662}">
      <dgm:prSet/>
      <dgm:spPr/>
      <dgm:t>
        <a:bodyPr/>
        <a:lstStyle/>
        <a:p>
          <a:endParaRPr lang="en-US"/>
        </a:p>
      </dgm:t>
    </dgm:pt>
    <dgm:pt modelId="{8AD8CBE2-AF05-4E5B-A106-3B2B97DA8827}" type="sibTrans" cxnId="{AB05E578-192C-4AD2-86B8-9C3ECB433662}">
      <dgm:prSet/>
      <dgm:spPr/>
      <dgm:t>
        <a:bodyPr/>
        <a:lstStyle/>
        <a:p>
          <a:endParaRPr lang="en-US"/>
        </a:p>
      </dgm:t>
    </dgm:pt>
    <dgm:pt modelId="{E2F87325-35FD-41EE-9318-4F7F4A906073}">
      <dgm:prSet/>
      <dgm:spPr/>
      <dgm:t>
        <a:bodyPr/>
        <a:lstStyle/>
        <a:p>
          <a:r>
            <a:rPr lang="en-GB" dirty="0">
              <a:latin typeface="Arial" panose="020B0604020202020204" pitchFamily="34" charset="0"/>
              <a:cs typeface="Arial" panose="020B0604020202020204" pitchFamily="34" charset="0"/>
            </a:rPr>
            <a:t>Conjugated</a:t>
          </a:r>
          <a:endParaRPr lang="en-US" dirty="0">
            <a:latin typeface="Arial" panose="020B0604020202020204" pitchFamily="34" charset="0"/>
            <a:cs typeface="Arial" panose="020B0604020202020204" pitchFamily="34" charset="0"/>
          </a:endParaRPr>
        </a:p>
      </dgm:t>
    </dgm:pt>
    <dgm:pt modelId="{FB818BC8-32A5-4D7F-92AE-EB8F5B93D243}" type="parTrans" cxnId="{77A879AA-310D-4A1B-8DB8-7AF8E88CAC8D}">
      <dgm:prSet/>
      <dgm:spPr/>
      <dgm:t>
        <a:bodyPr/>
        <a:lstStyle/>
        <a:p>
          <a:endParaRPr lang="en-US"/>
        </a:p>
      </dgm:t>
    </dgm:pt>
    <dgm:pt modelId="{1E06293A-9A9C-4E65-B090-F0856D55E131}" type="sibTrans" cxnId="{77A879AA-310D-4A1B-8DB8-7AF8E88CAC8D}">
      <dgm:prSet/>
      <dgm:spPr/>
      <dgm:t>
        <a:bodyPr/>
        <a:lstStyle/>
        <a:p>
          <a:endParaRPr lang="en-US"/>
        </a:p>
      </dgm:t>
    </dgm:pt>
    <dgm:pt modelId="{B07B85C8-531D-47F2-BD25-51A068EB05F3}">
      <dgm:prSet/>
      <dgm:spPr/>
      <dgm:t>
        <a:bodyPr/>
        <a:lstStyle/>
        <a:p>
          <a:r>
            <a:rPr lang="en-GB" dirty="0">
              <a:latin typeface="Arial" panose="020B0604020202020204" pitchFamily="34" charset="0"/>
              <a:cs typeface="Arial" panose="020B0604020202020204" pitchFamily="34" charset="0"/>
            </a:rPr>
            <a:t>Oestradiol</a:t>
          </a:r>
          <a:endParaRPr lang="en-US" dirty="0">
            <a:latin typeface="Arial" panose="020B0604020202020204" pitchFamily="34" charset="0"/>
            <a:cs typeface="Arial" panose="020B0604020202020204" pitchFamily="34" charset="0"/>
          </a:endParaRPr>
        </a:p>
      </dgm:t>
    </dgm:pt>
    <dgm:pt modelId="{7B57D949-6FF9-489B-92C9-333FC7D5B016}" type="parTrans" cxnId="{556B6D0E-B6BE-4383-A614-A80AC94C6017}">
      <dgm:prSet/>
      <dgm:spPr/>
      <dgm:t>
        <a:bodyPr/>
        <a:lstStyle/>
        <a:p>
          <a:endParaRPr lang="en-US"/>
        </a:p>
      </dgm:t>
    </dgm:pt>
    <dgm:pt modelId="{42EFFA26-501E-4E38-8D68-14FEF092C782}" type="sibTrans" cxnId="{556B6D0E-B6BE-4383-A614-A80AC94C6017}">
      <dgm:prSet/>
      <dgm:spPr/>
      <dgm:t>
        <a:bodyPr/>
        <a:lstStyle/>
        <a:p>
          <a:endParaRPr lang="en-US"/>
        </a:p>
      </dgm:t>
    </dgm:pt>
    <dgm:pt modelId="{D50F6D1C-89FC-4558-B9FD-FA8816A0F14F}">
      <dgm:prSet/>
      <dgm:spPr/>
      <dgm:t>
        <a:bodyPr/>
        <a:lstStyle/>
        <a:p>
          <a:r>
            <a:rPr lang="en-GB" dirty="0">
              <a:latin typeface="Arial" panose="020B0604020202020204" pitchFamily="34" charset="0"/>
              <a:cs typeface="Arial" panose="020B0604020202020204" pitchFamily="34" charset="0"/>
            </a:rPr>
            <a:t>Oestrone/Oestriol</a:t>
          </a:r>
          <a:endParaRPr lang="en-US" dirty="0">
            <a:latin typeface="Arial" panose="020B0604020202020204" pitchFamily="34" charset="0"/>
            <a:cs typeface="Arial" panose="020B0604020202020204" pitchFamily="34" charset="0"/>
          </a:endParaRPr>
        </a:p>
      </dgm:t>
    </dgm:pt>
    <dgm:pt modelId="{9840F131-6C37-439A-B887-38F749524278}" type="parTrans" cxnId="{4F4773FC-D5AB-4539-8901-C05B694A4B7C}">
      <dgm:prSet/>
      <dgm:spPr/>
      <dgm:t>
        <a:bodyPr/>
        <a:lstStyle/>
        <a:p>
          <a:endParaRPr lang="en-US"/>
        </a:p>
      </dgm:t>
    </dgm:pt>
    <dgm:pt modelId="{EDCD4DD9-8B59-45D8-9DC6-3D3E24CA74B3}" type="sibTrans" cxnId="{4F4773FC-D5AB-4539-8901-C05B694A4B7C}">
      <dgm:prSet/>
      <dgm:spPr/>
      <dgm:t>
        <a:bodyPr/>
        <a:lstStyle/>
        <a:p>
          <a:endParaRPr lang="en-US"/>
        </a:p>
      </dgm:t>
    </dgm:pt>
    <dgm:pt modelId="{F24F6C90-3AF6-4676-A1D5-A1BAA44FDA2A}">
      <dgm:prSet/>
      <dgm:spPr/>
      <dgm:t>
        <a:bodyPr/>
        <a:lstStyle/>
        <a:p>
          <a:r>
            <a:rPr lang="en-GB" dirty="0">
              <a:latin typeface="Arial" panose="020B0604020202020204" pitchFamily="34" charset="0"/>
              <a:cs typeface="Arial" panose="020B0604020202020204" pitchFamily="34" charset="0"/>
            </a:rPr>
            <a:t>Progesterone</a:t>
          </a:r>
          <a:r>
            <a:rPr lang="en-GB" dirty="0"/>
            <a:t>:</a:t>
          </a:r>
          <a:endParaRPr lang="en-US" dirty="0"/>
        </a:p>
      </dgm:t>
    </dgm:pt>
    <dgm:pt modelId="{FE5BD306-B5BE-4833-B314-3808BED33CFC}" type="parTrans" cxnId="{D06ED59A-E9AC-461B-8C4F-09E8378F0B14}">
      <dgm:prSet/>
      <dgm:spPr/>
      <dgm:t>
        <a:bodyPr/>
        <a:lstStyle/>
        <a:p>
          <a:endParaRPr lang="en-US"/>
        </a:p>
      </dgm:t>
    </dgm:pt>
    <dgm:pt modelId="{1FD4DFD6-05D9-426C-B1CA-F3A7FE53172F}" type="sibTrans" cxnId="{D06ED59A-E9AC-461B-8C4F-09E8378F0B14}">
      <dgm:prSet/>
      <dgm:spPr/>
      <dgm:t>
        <a:bodyPr/>
        <a:lstStyle/>
        <a:p>
          <a:endParaRPr lang="en-US"/>
        </a:p>
      </dgm:t>
    </dgm:pt>
    <dgm:pt modelId="{BFEE302B-20E5-406B-B911-24259807C9BA}">
      <dgm:prSet/>
      <dgm:spPr/>
      <dgm:t>
        <a:bodyPr/>
        <a:lstStyle/>
        <a:p>
          <a:r>
            <a:rPr lang="en-GB" dirty="0">
              <a:latin typeface="Arial" panose="020B0604020202020204" pitchFamily="34" charset="0"/>
              <a:cs typeface="Arial" panose="020B0604020202020204" pitchFamily="34" charset="0"/>
            </a:rPr>
            <a:t>C19 – Norethisterone, levonorgestrel, </a:t>
          </a:r>
          <a:r>
            <a:rPr lang="en-GB" dirty="0" err="1">
              <a:latin typeface="Arial" panose="020B0604020202020204" pitchFamily="34" charset="0"/>
              <a:cs typeface="Arial" panose="020B0604020202020204" pitchFamily="34" charset="0"/>
            </a:rPr>
            <a:t>Norgestrel</a:t>
          </a:r>
          <a:endParaRPr lang="en-US" dirty="0">
            <a:latin typeface="Arial" panose="020B0604020202020204" pitchFamily="34" charset="0"/>
            <a:cs typeface="Arial" panose="020B0604020202020204" pitchFamily="34" charset="0"/>
          </a:endParaRPr>
        </a:p>
      </dgm:t>
    </dgm:pt>
    <dgm:pt modelId="{D516F9C5-30F1-4F85-9C13-6174826DBBD2}" type="parTrans" cxnId="{AD8684F0-EDC7-4D51-8B30-013EAA3A7BD5}">
      <dgm:prSet/>
      <dgm:spPr/>
      <dgm:t>
        <a:bodyPr/>
        <a:lstStyle/>
        <a:p>
          <a:endParaRPr lang="en-US"/>
        </a:p>
      </dgm:t>
    </dgm:pt>
    <dgm:pt modelId="{36669920-EA6C-458E-865F-EDAFD02129D7}" type="sibTrans" cxnId="{AD8684F0-EDC7-4D51-8B30-013EAA3A7BD5}">
      <dgm:prSet/>
      <dgm:spPr/>
      <dgm:t>
        <a:bodyPr/>
        <a:lstStyle/>
        <a:p>
          <a:endParaRPr lang="en-US"/>
        </a:p>
      </dgm:t>
    </dgm:pt>
    <dgm:pt modelId="{E305DFDD-4A72-46FB-8B7D-593C29D93423}">
      <dgm:prSet/>
      <dgm:spPr/>
      <dgm:t>
        <a:bodyPr/>
        <a:lstStyle/>
        <a:p>
          <a:r>
            <a:rPr lang="en-GB" dirty="0">
              <a:latin typeface="Arial" panose="020B0604020202020204" pitchFamily="34" charset="0"/>
              <a:cs typeface="Arial" panose="020B0604020202020204" pitchFamily="34" charset="0"/>
            </a:rPr>
            <a:t>C21 – Medroxyprogesterone Acetate (Provera), </a:t>
          </a:r>
          <a:r>
            <a:rPr lang="en-GB" dirty="0" err="1">
              <a:latin typeface="Arial" panose="020B0604020202020204" pitchFamily="34" charset="0"/>
              <a:cs typeface="Arial" panose="020B0604020202020204" pitchFamily="34" charset="0"/>
            </a:rPr>
            <a:t>Dydrogesterone</a:t>
          </a:r>
          <a:endParaRPr lang="en-US" dirty="0">
            <a:latin typeface="Arial" panose="020B0604020202020204" pitchFamily="34" charset="0"/>
            <a:cs typeface="Arial" panose="020B0604020202020204" pitchFamily="34" charset="0"/>
          </a:endParaRPr>
        </a:p>
      </dgm:t>
    </dgm:pt>
    <dgm:pt modelId="{6439B559-AFB5-46AF-9A6F-518EBDB0C44D}" type="parTrans" cxnId="{BD73248A-5972-458A-B4FC-19071E08795D}">
      <dgm:prSet/>
      <dgm:spPr/>
      <dgm:t>
        <a:bodyPr/>
        <a:lstStyle/>
        <a:p>
          <a:endParaRPr lang="en-US"/>
        </a:p>
      </dgm:t>
    </dgm:pt>
    <dgm:pt modelId="{85769983-03E5-4524-BC4F-2A7508D63B1E}" type="sibTrans" cxnId="{BD73248A-5972-458A-B4FC-19071E08795D}">
      <dgm:prSet/>
      <dgm:spPr/>
      <dgm:t>
        <a:bodyPr/>
        <a:lstStyle/>
        <a:p>
          <a:endParaRPr lang="en-US"/>
        </a:p>
      </dgm:t>
    </dgm:pt>
    <dgm:pt modelId="{2A588095-287B-4C45-990F-E24D9A3B726E}">
      <dgm:prSet/>
      <dgm:spPr/>
      <dgm:t>
        <a:bodyPr/>
        <a:lstStyle/>
        <a:p>
          <a:r>
            <a:rPr lang="en-GB" dirty="0">
              <a:latin typeface="Arial" panose="020B0604020202020204" pitchFamily="34" charset="0"/>
              <a:cs typeface="Arial" panose="020B0604020202020204" pitchFamily="34" charset="0"/>
            </a:rPr>
            <a:t>Natural progesterone – </a:t>
          </a:r>
          <a:r>
            <a:rPr lang="en-GB" dirty="0" err="1">
              <a:latin typeface="Arial" panose="020B0604020202020204" pitchFamily="34" charset="0"/>
              <a:cs typeface="Arial" panose="020B0604020202020204" pitchFamily="34" charset="0"/>
            </a:rPr>
            <a:t>Utrogesterone</a:t>
          </a:r>
          <a:r>
            <a:rPr lang="en-GB"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B8246E95-42D1-4576-923E-00661AA15100}" type="parTrans" cxnId="{226D9F1D-C852-4C9A-A516-F032702474BC}">
      <dgm:prSet/>
      <dgm:spPr/>
      <dgm:t>
        <a:bodyPr/>
        <a:lstStyle/>
        <a:p>
          <a:endParaRPr lang="en-US"/>
        </a:p>
      </dgm:t>
    </dgm:pt>
    <dgm:pt modelId="{FCEDC5C2-DF42-4933-8D7F-A3100AB011C7}" type="sibTrans" cxnId="{226D9F1D-C852-4C9A-A516-F032702474BC}">
      <dgm:prSet/>
      <dgm:spPr/>
      <dgm:t>
        <a:bodyPr/>
        <a:lstStyle/>
        <a:p>
          <a:endParaRPr lang="en-US"/>
        </a:p>
      </dgm:t>
    </dgm:pt>
    <dgm:pt modelId="{6D911CD5-73B7-4F3E-9B83-F18DECBAEDD1}" type="pres">
      <dgm:prSet presAssocID="{13637CD3-E67A-4DC8-A35E-7C87BCB01753}" presName="Name0" presStyleCnt="0">
        <dgm:presLayoutVars>
          <dgm:dir/>
          <dgm:animLvl val="lvl"/>
          <dgm:resizeHandles val="exact"/>
        </dgm:presLayoutVars>
      </dgm:prSet>
      <dgm:spPr/>
    </dgm:pt>
    <dgm:pt modelId="{572D1493-C3DD-4879-A5FD-1C9B528D882A}" type="pres">
      <dgm:prSet presAssocID="{195743CE-AA6F-4AF0-9ACA-4027AA7CB48F}" presName="linNode" presStyleCnt="0"/>
      <dgm:spPr/>
    </dgm:pt>
    <dgm:pt modelId="{99F4FC9A-9AA1-4A34-98C4-2D1E2D51217D}" type="pres">
      <dgm:prSet presAssocID="{195743CE-AA6F-4AF0-9ACA-4027AA7CB48F}" presName="parentText" presStyleLbl="node1" presStyleIdx="0" presStyleCnt="3" custScaleX="277778">
        <dgm:presLayoutVars>
          <dgm:chMax val="1"/>
          <dgm:bulletEnabled val="1"/>
        </dgm:presLayoutVars>
      </dgm:prSet>
      <dgm:spPr/>
    </dgm:pt>
    <dgm:pt modelId="{071F9A9E-D16B-4D05-B26C-E2407857AC10}" type="pres">
      <dgm:prSet presAssocID="{9C3C651B-C34C-4792-A1B4-C683CFD7F30B}" presName="sp" presStyleCnt="0"/>
      <dgm:spPr/>
    </dgm:pt>
    <dgm:pt modelId="{297EB92A-78A1-4653-BFB5-EA9A6668FE9B}" type="pres">
      <dgm:prSet presAssocID="{AD5D365C-364F-4D1A-A0C9-9C2CC12765C3}" presName="linNode" presStyleCnt="0"/>
      <dgm:spPr/>
    </dgm:pt>
    <dgm:pt modelId="{54BDD938-8E60-4F24-ABCE-251E26104DCE}" type="pres">
      <dgm:prSet presAssocID="{AD5D365C-364F-4D1A-A0C9-9C2CC12765C3}" presName="parentText" presStyleLbl="node1" presStyleIdx="1" presStyleCnt="3">
        <dgm:presLayoutVars>
          <dgm:chMax val="1"/>
          <dgm:bulletEnabled val="1"/>
        </dgm:presLayoutVars>
      </dgm:prSet>
      <dgm:spPr/>
    </dgm:pt>
    <dgm:pt modelId="{83B02761-1E16-461B-A74E-DC09781A12AC}" type="pres">
      <dgm:prSet presAssocID="{AD5D365C-364F-4D1A-A0C9-9C2CC12765C3}" presName="descendantText" presStyleLbl="alignAccFollowNode1" presStyleIdx="0" presStyleCnt="2">
        <dgm:presLayoutVars>
          <dgm:bulletEnabled val="1"/>
        </dgm:presLayoutVars>
      </dgm:prSet>
      <dgm:spPr/>
    </dgm:pt>
    <dgm:pt modelId="{2F9417AB-1B5A-4799-88E9-0F5AA8655E58}" type="pres">
      <dgm:prSet presAssocID="{8AD8CBE2-AF05-4E5B-A106-3B2B97DA8827}" presName="sp" presStyleCnt="0"/>
      <dgm:spPr/>
    </dgm:pt>
    <dgm:pt modelId="{47706935-3F46-4878-A9B9-3E9509AC515A}" type="pres">
      <dgm:prSet presAssocID="{F24F6C90-3AF6-4676-A1D5-A1BAA44FDA2A}" presName="linNode" presStyleCnt="0"/>
      <dgm:spPr/>
    </dgm:pt>
    <dgm:pt modelId="{EA6FE702-1A3B-4373-B9A4-30B98AAE6933}" type="pres">
      <dgm:prSet presAssocID="{F24F6C90-3AF6-4676-A1D5-A1BAA44FDA2A}" presName="parentText" presStyleLbl="node1" presStyleIdx="2" presStyleCnt="3">
        <dgm:presLayoutVars>
          <dgm:chMax val="1"/>
          <dgm:bulletEnabled val="1"/>
        </dgm:presLayoutVars>
      </dgm:prSet>
      <dgm:spPr/>
    </dgm:pt>
    <dgm:pt modelId="{E2A06510-580F-41A7-807F-B5B5BA20C20C}" type="pres">
      <dgm:prSet presAssocID="{F24F6C90-3AF6-4676-A1D5-A1BAA44FDA2A}" presName="descendantText" presStyleLbl="alignAccFollowNode1" presStyleIdx="1" presStyleCnt="2">
        <dgm:presLayoutVars>
          <dgm:bulletEnabled val="1"/>
        </dgm:presLayoutVars>
      </dgm:prSet>
      <dgm:spPr/>
    </dgm:pt>
  </dgm:ptLst>
  <dgm:cxnLst>
    <dgm:cxn modelId="{252EE90B-7B4D-43CA-AC20-994C4BC00471}" type="presOf" srcId="{2A588095-287B-4C45-990F-E24D9A3B726E}" destId="{E2A06510-580F-41A7-807F-B5B5BA20C20C}" srcOrd="0" destOrd="2" presId="urn:microsoft.com/office/officeart/2005/8/layout/vList5"/>
    <dgm:cxn modelId="{CAEEC90D-57F8-4DEE-9746-23F091BC880D}" type="presOf" srcId="{AD5D365C-364F-4D1A-A0C9-9C2CC12765C3}" destId="{54BDD938-8E60-4F24-ABCE-251E26104DCE}" srcOrd="0" destOrd="0" presId="urn:microsoft.com/office/officeart/2005/8/layout/vList5"/>
    <dgm:cxn modelId="{556B6D0E-B6BE-4383-A614-A80AC94C6017}" srcId="{AD5D365C-364F-4D1A-A0C9-9C2CC12765C3}" destId="{B07B85C8-531D-47F2-BD25-51A068EB05F3}" srcOrd="1" destOrd="0" parTransId="{7B57D949-6FF9-489B-92C9-333FC7D5B016}" sibTransId="{42EFFA26-501E-4E38-8D68-14FEF092C782}"/>
    <dgm:cxn modelId="{25BFB413-0F76-410C-8487-59D7BC532448}" type="presOf" srcId="{D50F6D1C-89FC-4558-B9FD-FA8816A0F14F}" destId="{83B02761-1E16-461B-A74E-DC09781A12AC}" srcOrd="0" destOrd="2" presId="urn:microsoft.com/office/officeart/2005/8/layout/vList5"/>
    <dgm:cxn modelId="{CFD86C1A-76AE-4757-A685-3685F7151E58}" type="presOf" srcId="{B07B85C8-531D-47F2-BD25-51A068EB05F3}" destId="{83B02761-1E16-461B-A74E-DC09781A12AC}" srcOrd="0" destOrd="1" presId="urn:microsoft.com/office/officeart/2005/8/layout/vList5"/>
    <dgm:cxn modelId="{226D9F1D-C852-4C9A-A516-F032702474BC}" srcId="{F24F6C90-3AF6-4676-A1D5-A1BAA44FDA2A}" destId="{2A588095-287B-4C45-990F-E24D9A3B726E}" srcOrd="2" destOrd="0" parTransId="{B8246E95-42D1-4576-923E-00661AA15100}" sibTransId="{FCEDC5C2-DF42-4933-8D7F-A3100AB011C7}"/>
    <dgm:cxn modelId="{DC2C502A-ED01-4068-AAE4-3C9A12F041BB}" type="presOf" srcId="{E2F87325-35FD-41EE-9318-4F7F4A906073}" destId="{83B02761-1E16-461B-A74E-DC09781A12AC}" srcOrd="0" destOrd="0" presId="urn:microsoft.com/office/officeart/2005/8/layout/vList5"/>
    <dgm:cxn modelId="{B9BF2640-9A04-45BE-BF27-7951F1F7B67C}" type="presOf" srcId="{F24F6C90-3AF6-4676-A1D5-A1BAA44FDA2A}" destId="{EA6FE702-1A3B-4373-B9A4-30B98AAE6933}" srcOrd="0" destOrd="0" presId="urn:microsoft.com/office/officeart/2005/8/layout/vList5"/>
    <dgm:cxn modelId="{0CCEA265-3B64-4BB5-BA9B-AC2256002842}" type="presOf" srcId="{13637CD3-E67A-4DC8-A35E-7C87BCB01753}" destId="{6D911CD5-73B7-4F3E-9B83-F18DECBAEDD1}" srcOrd="0" destOrd="0" presId="urn:microsoft.com/office/officeart/2005/8/layout/vList5"/>
    <dgm:cxn modelId="{2FAECB6D-7BA0-4C5B-8B5F-295C85176212}" srcId="{13637CD3-E67A-4DC8-A35E-7C87BCB01753}" destId="{195743CE-AA6F-4AF0-9ACA-4027AA7CB48F}" srcOrd="0" destOrd="0" parTransId="{9288B4A3-5E5D-448E-8BD6-9C9B12E52353}" sibTransId="{9C3C651B-C34C-4792-A1B4-C683CFD7F30B}"/>
    <dgm:cxn modelId="{3B283D4F-D1CD-421A-9F96-3726FEF868F0}" type="presOf" srcId="{195743CE-AA6F-4AF0-9ACA-4027AA7CB48F}" destId="{99F4FC9A-9AA1-4A34-98C4-2D1E2D51217D}" srcOrd="0" destOrd="0" presId="urn:microsoft.com/office/officeart/2005/8/layout/vList5"/>
    <dgm:cxn modelId="{AB05E578-192C-4AD2-86B8-9C3ECB433662}" srcId="{13637CD3-E67A-4DC8-A35E-7C87BCB01753}" destId="{AD5D365C-364F-4D1A-A0C9-9C2CC12765C3}" srcOrd="1" destOrd="0" parTransId="{A5931605-CEEB-4E45-9598-F6E8A6503A54}" sibTransId="{8AD8CBE2-AF05-4E5B-A106-3B2B97DA8827}"/>
    <dgm:cxn modelId="{C0D06383-30E5-4D02-B598-692264D30117}" type="presOf" srcId="{E305DFDD-4A72-46FB-8B7D-593C29D93423}" destId="{E2A06510-580F-41A7-807F-B5B5BA20C20C}" srcOrd="0" destOrd="1" presId="urn:microsoft.com/office/officeart/2005/8/layout/vList5"/>
    <dgm:cxn modelId="{BD73248A-5972-458A-B4FC-19071E08795D}" srcId="{F24F6C90-3AF6-4676-A1D5-A1BAA44FDA2A}" destId="{E305DFDD-4A72-46FB-8B7D-593C29D93423}" srcOrd="1" destOrd="0" parTransId="{6439B559-AFB5-46AF-9A6F-518EBDB0C44D}" sibTransId="{85769983-03E5-4524-BC4F-2A7508D63B1E}"/>
    <dgm:cxn modelId="{35C6A394-71C4-4E8C-B93D-827C1AAA4663}" type="presOf" srcId="{BFEE302B-20E5-406B-B911-24259807C9BA}" destId="{E2A06510-580F-41A7-807F-B5B5BA20C20C}" srcOrd="0" destOrd="0" presId="urn:microsoft.com/office/officeart/2005/8/layout/vList5"/>
    <dgm:cxn modelId="{D06ED59A-E9AC-461B-8C4F-09E8378F0B14}" srcId="{13637CD3-E67A-4DC8-A35E-7C87BCB01753}" destId="{F24F6C90-3AF6-4676-A1D5-A1BAA44FDA2A}" srcOrd="2" destOrd="0" parTransId="{FE5BD306-B5BE-4833-B314-3808BED33CFC}" sibTransId="{1FD4DFD6-05D9-426C-B1CA-F3A7FE53172F}"/>
    <dgm:cxn modelId="{77A879AA-310D-4A1B-8DB8-7AF8E88CAC8D}" srcId="{AD5D365C-364F-4D1A-A0C9-9C2CC12765C3}" destId="{E2F87325-35FD-41EE-9318-4F7F4A906073}" srcOrd="0" destOrd="0" parTransId="{FB818BC8-32A5-4D7F-92AE-EB8F5B93D243}" sibTransId="{1E06293A-9A9C-4E65-B090-F0856D55E131}"/>
    <dgm:cxn modelId="{AD8684F0-EDC7-4D51-8B30-013EAA3A7BD5}" srcId="{F24F6C90-3AF6-4676-A1D5-A1BAA44FDA2A}" destId="{BFEE302B-20E5-406B-B911-24259807C9BA}" srcOrd="0" destOrd="0" parTransId="{D516F9C5-30F1-4F85-9C13-6174826DBBD2}" sibTransId="{36669920-EA6C-458E-865F-EDAFD02129D7}"/>
    <dgm:cxn modelId="{4F4773FC-D5AB-4539-8901-C05B694A4B7C}" srcId="{AD5D365C-364F-4D1A-A0C9-9C2CC12765C3}" destId="{D50F6D1C-89FC-4558-B9FD-FA8816A0F14F}" srcOrd="2" destOrd="0" parTransId="{9840F131-6C37-439A-B887-38F749524278}" sibTransId="{EDCD4DD9-8B59-45D8-9DC6-3D3E24CA74B3}"/>
    <dgm:cxn modelId="{78AFAF8D-E13B-490A-A600-34B48DDF3AE3}" type="presParOf" srcId="{6D911CD5-73B7-4F3E-9B83-F18DECBAEDD1}" destId="{572D1493-C3DD-4879-A5FD-1C9B528D882A}" srcOrd="0" destOrd="0" presId="urn:microsoft.com/office/officeart/2005/8/layout/vList5"/>
    <dgm:cxn modelId="{C736F94D-7698-4E68-AAF7-3AA15658E237}" type="presParOf" srcId="{572D1493-C3DD-4879-A5FD-1C9B528D882A}" destId="{99F4FC9A-9AA1-4A34-98C4-2D1E2D51217D}" srcOrd="0" destOrd="0" presId="urn:microsoft.com/office/officeart/2005/8/layout/vList5"/>
    <dgm:cxn modelId="{A7F7544C-B306-451B-A6C6-82C8D961AE96}" type="presParOf" srcId="{6D911CD5-73B7-4F3E-9B83-F18DECBAEDD1}" destId="{071F9A9E-D16B-4D05-B26C-E2407857AC10}" srcOrd="1" destOrd="0" presId="urn:microsoft.com/office/officeart/2005/8/layout/vList5"/>
    <dgm:cxn modelId="{5B6BC240-BB3C-4EDD-8523-81DBD0DBE2A3}" type="presParOf" srcId="{6D911CD5-73B7-4F3E-9B83-F18DECBAEDD1}" destId="{297EB92A-78A1-4653-BFB5-EA9A6668FE9B}" srcOrd="2" destOrd="0" presId="urn:microsoft.com/office/officeart/2005/8/layout/vList5"/>
    <dgm:cxn modelId="{9A45D97D-52E7-4716-B91B-F8B8E670332E}" type="presParOf" srcId="{297EB92A-78A1-4653-BFB5-EA9A6668FE9B}" destId="{54BDD938-8E60-4F24-ABCE-251E26104DCE}" srcOrd="0" destOrd="0" presId="urn:microsoft.com/office/officeart/2005/8/layout/vList5"/>
    <dgm:cxn modelId="{1ABC679C-B531-48AB-9D6E-9CD3C296E200}" type="presParOf" srcId="{297EB92A-78A1-4653-BFB5-EA9A6668FE9B}" destId="{83B02761-1E16-461B-A74E-DC09781A12AC}" srcOrd="1" destOrd="0" presId="urn:microsoft.com/office/officeart/2005/8/layout/vList5"/>
    <dgm:cxn modelId="{60EDBE06-3E5B-4C71-AACD-6BD026A75C36}" type="presParOf" srcId="{6D911CD5-73B7-4F3E-9B83-F18DECBAEDD1}" destId="{2F9417AB-1B5A-4799-88E9-0F5AA8655E58}" srcOrd="3" destOrd="0" presId="urn:microsoft.com/office/officeart/2005/8/layout/vList5"/>
    <dgm:cxn modelId="{F42D9833-69B4-4829-8158-E6EC56431CB5}" type="presParOf" srcId="{6D911CD5-73B7-4F3E-9B83-F18DECBAEDD1}" destId="{47706935-3F46-4878-A9B9-3E9509AC515A}" srcOrd="4" destOrd="0" presId="urn:microsoft.com/office/officeart/2005/8/layout/vList5"/>
    <dgm:cxn modelId="{929FEEB8-76C4-412A-B214-2E8DD0B30D3B}" type="presParOf" srcId="{47706935-3F46-4878-A9B9-3E9509AC515A}" destId="{EA6FE702-1A3B-4373-B9A4-30B98AAE6933}" srcOrd="0" destOrd="0" presId="urn:microsoft.com/office/officeart/2005/8/layout/vList5"/>
    <dgm:cxn modelId="{39AB1485-E6B3-427C-81E4-0FF69105F12E}" type="presParOf" srcId="{47706935-3F46-4878-A9B9-3E9509AC515A}" destId="{E2A06510-580F-41A7-807F-B5B5BA20C20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A12F51-B8B6-460A-B287-FF190CBC39DB}"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9E842F79-A9C5-43D4-8FEE-300F5EF0D0EA}">
      <dgm:prSet/>
      <dgm:spPr/>
      <dgm:t>
        <a:bodyPr/>
        <a:lstStyle/>
        <a:p>
          <a:r>
            <a:rPr lang="en-GB" dirty="0">
              <a:latin typeface="Arial" panose="020B0604020202020204" pitchFamily="34" charset="0"/>
              <a:cs typeface="Arial" panose="020B0604020202020204" pitchFamily="34" charset="0"/>
            </a:rPr>
            <a:t>Headaches/Migraines</a:t>
          </a:r>
          <a:endParaRPr lang="en-US" dirty="0">
            <a:latin typeface="Arial" panose="020B0604020202020204" pitchFamily="34" charset="0"/>
            <a:cs typeface="Arial" panose="020B0604020202020204" pitchFamily="34" charset="0"/>
          </a:endParaRPr>
        </a:p>
      </dgm:t>
    </dgm:pt>
    <dgm:pt modelId="{68801C7E-F291-4D20-A07B-642BDB993B15}" type="parTrans" cxnId="{AD6B4489-1293-4AEB-954B-5FD6DDA7B2E8}">
      <dgm:prSet/>
      <dgm:spPr/>
      <dgm:t>
        <a:bodyPr/>
        <a:lstStyle/>
        <a:p>
          <a:endParaRPr lang="en-US"/>
        </a:p>
      </dgm:t>
    </dgm:pt>
    <dgm:pt modelId="{EC1B922E-4C4E-4313-8E78-5D3C238F0FDD}" type="sibTrans" cxnId="{AD6B4489-1293-4AEB-954B-5FD6DDA7B2E8}">
      <dgm:prSet/>
      <dgm:spPr/>
      <dgm:t>
        <a:bodyPr/>
        <a:lstStyle/>
        <a:p>
          <a:endParaRPr lang="en-US"/>
        </a:p>
      </dgm:t>
    </dgm:pt>
    <dgm:pt modelId="{C0800A86-5265-428E-BB2C-88B34729CCDA}">
      <dgm:prSet/>
      <dgm:spPr/>
      <dgm:t>
        <a:bodyPr/>
        <a:lstStyle/>
        <a:p>
          <a:r>
            <a:rPr lang="en-GB" dirty="0">
              <a:latin typeface="Arial" panose="020B0604020202020204" pitchFamily="34" charset="0"/>
              <a:cs typeface="Arial" panose="020B0604020202020204" pitchFamily="34" charset="0"/>
            </a:rPr>
            <a:t>Overweight</a:t>
          </a:r>
          <a:endParaRPr lang="en-US" dirty="0">
            <a:latin typeface="Arial" panose="020B0604020202020204" pitchFamily="34" charset="0"/>
            <a:cs typeface="Arial" panose="020B0604020202020204" pitchFamily="34" charset="0"/>
          </a:endParaRPr>
        </a:p>
      </dgm:t>
    </dgm:pt>
    <dgm:pt modelId="{85062A5E-DC9A-4BF2-A6C4-8E17805C2F7B}" type="parTrans" cxnId="{AF5C3A6A-FA9A-4F8C-BBE4-B2E7D4C5E174}">
      <dgm:prSet/>
      <dgm:spPr/>
      <dgm:t>
        <a:bodyPr/>
        <a:lstStyle/>
        <a:p>
          <a:endParaRPr lang="en-US"/>
        </a:p>
      </dgm:t>
    </dgm:pt>
    <dgm:pt modelId="{6EBC3CB8-E014-4CD0-80B1-D4C1C722C211}" type="sibTrans" cxnId="{AF5C3A6A-FA9A-4F8C-BBE4-B2E7D4C5E174}">
      <dgm:prSet/>
      <dgm:spPr/>
      <dgm:t>
        <a:bodyPr/>
        <a:lstStyle/>
        <a:p>
          <a:endParaRPr lang="en-US"/>
        </a:p>
      </dgm:t>
    </dgm:pt>
    <dgm:pt modelId="{FFDBAEA1-D143-4D40-85B1-6CA067F98272}">
      <dgm:prSet/>
      <dgm:spPr/>
      <dgm:t>
        <a:bodyPr/>
        <a:lstStyle/>
        <a:p>
          <a:r>
            <a:rPr lang="en-GB" dirty="0">
              <a:latin typeface="Arial" panose="020B0604020202020204" pitchFamily="34" charset="0"/>
              <a:cs typeface="Arial" panose="020B0604020202020204" pitchFamily="34" charset="0"/>
            </a:rPr>
            <a:t>Smoking</a:t>
          </a:r>
          <a:endParaRPr lang="en-US" dirty="0">
            <a:latin typeface="Arial" panose="020B0604020202020204" pitchFamily="34" charset="0"/>
            <a:cs typeface="Arial" panose="020B0604020202020204" pitchFamily="34" charset="0"/>
          </a:endParaRPr>
        </a:p>
      </dgm:t>
    </dgm:pt>
    <dgm:pt modelId="{F2D70D55-99AE-4CE3-B0A5-09B01A66A9AB}" type="parTrans" cxnId="{191DDFC9-1C0D-4F42-857E-D00736A5051D}">
      <dgm:prSet/>
      <dgm:spPr/>
      <dgm:t>
        <a:bodyPr/>
        <a:lstStyle/>
        <a:p>
          <a:endParaRPr lang="en-US"/>
        </a:p>
      </dgm:t>
    </dgm:pt>
    <dgm:pt modelId="{E6B7F985-BF41-4203-90AC-FE02957CF8FC}" type="sibTrans" cxnId="{191DDFC9-1C0D-4F42-857E-D00736A5051D}">
      <dgm:prSet/>
      <dgm:spPr/>
      <dgm:t>
        <a:bodyPr/>
        <a:lstStyle/>
        <a:p>
          <a:endParaRPr lang="en-US"/>
        </a:p>
      </dgm:t>
    </dgm:pt>
    <dgm:pt modelId="{0C67062F-22F3-4289-B5DE-D8D6BD37A3E6}">
      <dgm:prSet/>
      <dgm:spPr/>
      <dgm:t>
        <a:bodyPr/>
        <a:lstStyle/>
        <a:p>
          <a:r>
            <a:rPr lang="en-GB" dirty="0">
              <a:latin typeface="Arial" panose="020B0604020202020204" pitchFamily="34" charset="0"/>
              <a:cs typeface="Arial" panose="020B0604020202020204" pitchFamily="34" charset="0"/>
            </a:rPr>
            <a:t>Diabetes</a:t>
          </a:r>
          <a:endParaRPr lang="en-US" dirty="0">
            <a:latin typeface="Arial" panose="020B0604020202020204" pitchFamily="34" charset="0"/>
            <a:cs typeface="Arial" panose="020B0604020202020204" pitchFamily="34" charset="0"/>
          </a:endParaRPr>
        </a:p>
      </dgm:t>
    </dgm:pt>
    <dgm:pt modelId="{AE9423C0-7796-447F-BD20-953D8558A436}" type="parTrans" cxnId="{66EE9E69-477A-485E-8012-0A4247A4CA72}">
      <dgm:prSet/>
      <dgm:spPr/>
      <dgm:t>
        <a:bodyPr/>
        <a:lstStyle/>
        <a:p>
          <a:endParaRPr lang="en-US"/>
        </a:p>
      </dgm:t>
    </dgm:pt>
    <dgm:pt modelId="{5DFDA4C6-2CEF-43BA-83D5-CAA93340398A}" type="sibTrans" cxnId="{66EE9E69-477A-485E-8012-0A4247A4CA72}">
      <dgm:prSet/>
      <dgm:spPr/>
      <dgm:t>
        <a:bodyPr/>
        <a:lstStyle/>
        <a:p>
          <a:endParaRPr lang="en-US"/>
        </a:p>
      </dgm:t>
    </dgm:pt>
    <dgm:pt modelId="{A738191C-7B40-478D-83D5-C3FD0F76AD91}">
      <dgm:prSet/>
      <dgm:spPr/>
      <dgm:t>
        <a:bodyPr/>
        <a:lstStyle/>
        <a:p>
          <a:r>
            <a:rPr lang="en-GB" dirty="0">
              <a:latin typeface="Arial" panose="020B0604020202020204" pitchFamily="34" charset="0"/>
              <a:cs typeface="Arial" panose="020B0604020202020204" pitchFamily="34" charset="0"/>
            </a:rPr>
            <a:t>History of bleeding problems</a:t>
          </a:r>
          <a:endParaRPr lang="en-US" dirty="0">
            <a:latin typeface="Arial" panose="020B0604020202020204" pitchFamily="34" charset="0"/>
            <a:cs typeface="Arial" panose="020B0604020202020204" pitchFamily="34" charset="0"/>
          </a:endParaRPr>
        </a:p>
      </dgm:t>
    </dgm:pt>
    <dgm:pt modelId="{984E13DF-2C51-40BB-AB1B-1D3ACE90F6DB}" type="parTrans" cxnId="{5EDD49CE-9ABD-4360-AF21-C7309AC185DA}">
      <dgm:prSet/>
      <dgm:spPr/>
      <dgm:t>
        <a:bodyPr/>
        <a:lstStyle/>
        <a:p>
          <a:endParaRPr lang="en-US"/>
        </a:p>
      </dgm:t>
    </dgm:pt>
    <dgm:pt modelId="{F3120F37-717D-4731-B0E5-65E9E7DFD47C}" type="sibTrans" cxnId="{5EDD49CE-9ABD-4360-AF21-C7309AC185DA}">
      <dgm:prSet/>
      <dgm:spPr/>
      <dgm:t>
        <a:bodyPr/>
        <a:lstStyle/>
        <a:p>
          <a:endParaRPr lang="en-US"/>
        </a:p>
      </dgm:t>
    </dgm:pt>
    <dgm:pt modelId="{0013FF95-BAA8-4739-A6FD-85531D2F9B10}">
      <dgm:prSet/>
      <dgm:spPr/>
      <dgm:t>
        <a:bodyPr/>
        <a:lstStyle/>
        <a:p>
          <a:r>
            <a:rPr lang="en-GB" dirty="0">
              <a:latin typeface="Arial" panose="020B0604020202020204" pitchFamily="34" charset="0"/>
              <a:cs typeface="Arial" panose="020B0604020202020204" pitchFamily="34" charset="0"/>
            </a:rPr>
            <a:t>Increased risk of breast cancer</a:t>
          </a:r>
          <a:endParaRPr lang="en-US" dirty="0">
            <a:latin typeface="Arial" panose="020B0604020202020204" pitchFamily="34" charset="0"/>
            <a:cs typeface="Arial" panose="020B0604020202020204" pitchFamily="34" charset="0"/>
          </a:endParaRPr>
        </a:p>
      </dgm:t>
    </dgm:pt>
    <dgm:pt modelId="{7F92790B-1B68-4590-829F-0CEE31994379}" type="parTrans" cxnId="{3A8919E3-7DEF-464F-8D0D-BBA8A182C3ED}">
      <dgm:prSet/>
      <dgm:spPr/>
      <dgm:t>
        <a:bodyPr/>
        <a:lstStyle/>
        <a:p>
          <a:endParaRPr lang="en-US"/>
        </a:p>
      </dgm:t>
    </dgm:pt>
    <dgm:pt modelId="{856C2A06-0D00-4E4A-B858-7D684E78F945}" type="sibTrans" cxnId="{3A8919E3-7DEF-464F-8D0D-BBA8A182C3ED}">
      <dgm:prSet/>
      <dgm:spPr/>
      <dgm:t>
        <a:bodyPr/>
        <a:lstStyle/>
        <a:p>
          <a:endParaRPr lang="en-US"/>
        </a:p>
      </dgm:t>
    </dgm:pt>
    <dgm:pt modelId="{5957641D-AD6E-4C81-BF28-5EBFE4C1358A}">
      <dgm:prSet/>
      <dgm:spPr/>
      <dgm:t>
        <a:bodyPr/>
        <a:lstStyle/>
        <a:p>
          <a:r>
            <a:rPr lang="en-GB" dirty="0">
              <a:latin typeface="Arial" panose="020B0604020202020204" pitchFamily="34" charset="0"/>
              <a:cs typeface="Arial" panose="020B0604020202020204" pitchFamily="34" charset="0"/>
            </a:rPr>
            <a:t>Porphyria cutanea </a:t>
          </a:r>
          <a:r>
            <a:rPr lang="en-GB" dirty="0" err="1">
              <a:latin typeface="Arial" panose="020B0604020202020204" pitchFamily="34" charset="0"/>
              <a:cs typeface="Arial" panose="020B0604020202020204" pitchFamily="34" charset="0"/>
            </a:rPr>
            <a:t>tarda</a:t>
          </a:r>
          <a:endParaRPr lang="en-US" dirty="0">
            <a:latin typeface="Arial" panose="020B0604020202020204" pitchFamily="34" charset="0"/>
            <a:cs typeface="Arial" panose="020B0604020202020204" pitchFamily="34" charset="0"/>
          </a:endParaRPr>
        </a:p>
      </dgm:t>
    </dgm:pt>
    <dgm:pt modelId="{5C39627C-0C22-452A-BC8B-D5B57C928B8D}" type="parTrans" cxnId="{8BEB3546-1027-4131-883C-D570DA2EEB1C}">
      <dgm:prSet/>
      <dgm:spPr/>
      <dgm:t>
        <a:bodyPr/>
        <a:lstStyle/>
        <a:p>
          <a:endParaRPr lang="en-US"/>
        </a:p>
      </dgm:t>
    </dgm:pt>
    <dgm:pt modelId="{8CE8194C-7161-4B22-9DF7-9BBA8F5FF385}" type="sibTrans" cxnId="{8BEB3546-1027-4131-883C-D570DA2EEB1C}">
      <dgm:prSet/>
      <dgm:spPr/>
      <dgm:t>
        <a:bodyPr/>
        <a:lstStyle/>
        <a:p>
          <a:endParaRPr lang="en-US"/>
        </a:p>
      </dgm:t>
    </dgm:pt>
    <dgm:pt modelId="{0356FF25-6563-4EF5-A0B2-5FB85157D37A}" type="pres">
      <dgm:prSet presAssocID="{60A12F51-B8B6-460A-B287-FF190CBC39DB}" presName="vert0" presStyleCnt="0">
        <dgm:presLayoutVars>
          <dgm:dir/>
          <dgm:animOne val="branch"/>
          <dgm:animLvl val="lvl"/>
        </dgm:presLayoutVars>
      </dgm:prSet>
      <dgm:spPr/>
    </dgm:pt>
    <dgm:pt modelId="{70CE7439-A5D1-4778-8B90-25F9C185DD8D}" type="pres">
      <dgm:prSet presAssocID="{9E842F79-A9C5-43D4-8FEE-300F5EF0D0EA}" presName="thickLine" presStyleLbl="alignNode1" presStyleIdx="0" presStyleCnt="7"/>
      <dgm:spPr/>
    </dgm:pt>
    <dgm:pt modelId="{D1B41198-AA02-4E00-B033-12D107175A82}" type="pres">
      <dgm:prSet presAssocID="{9E842F79-A9C5-43D4-8FEE-300F5EF0D0EA}" presName="horz1" presStyleCnt="0"/>
      <dgm:spPr/>
    </dgm:pt>
    <dgm:pt modelId="{F4795D9F-4B0E-47FC-B4BD-B148EECB14B9}" type="pres">
      <dgm:prSet presAssocID="{9E842F79-A9C5-43D4-8FEE-300F5EF0D0EA}" presName="tx1" presStyleLbl="revTx" presStyleIdx="0" presStyleCnt="7"/>
      <dgm:spPr/>
    </dgm:pt>
    <dgm:pt modelId="{DD548341-C5F2-4D00-A77A-5AA4B87C2553}" type="pres">
      <dgm:prSet presAssocID="{9E842F79-A9C5-43D4-8FEE-300F5EF0D0EA}" presName="vert1" presStyleCnt="0"/>
      <dgm:spPr/>
    </dgm:pt>
    <dgm:pt modelId="{E8041F0F-B621-40E6-8E87-63B0234990FE}" type="pres">
      <dgm:prSet presAssocID="{C0800A86-5265-428E-BB2C-88B34729CCDA}" presName="thickLine" presStyleLbl="alignNode1" presStyleIdx="1" presStyleCnt="7"/>
      <dgm:spPr/>
    </dgm:pt>
    <dgm:pt modelId="{11B604A3-118B-4148-9D27-ADD456BB8525}" type="pres">
      <dgm:prSet presAssocID="{C0800A86-5265-428E-BB2C-88B34729CCDA}" presName="horz1" presStyleCnt="0"/>
      <dgm:spPr/>
    </dgm:pt>
    <dgm:pt modelId="{DFF03657-3358-4AC7-A109-66F66EC109FA}" type="pres">
      <dgm:prSet presAssocID="{C0800A86-5265-428E-BB2C-88B34729CCDA}" presName="tx1" presStyleLbl="revTx" presStyleIdx="1" presStyleCnt="7"/>
      <dgm:spPr/>
    </dgm:pt>
    <dgm:pt modelId="{C1F516A3-9822-46F9-A80B-82686264E5DB}" type="pres">
      <dgm:prSet presAssocID="{C0800A86-5265-428E-BB2C-88B34729CCDA}" presName="vert1" presStyleCnt="0"/>
      <dgm:spPr/>
    </dgm:pt>
    <dgm:pt modelId="{51693C28-5DA3-4427-94EB-AC085C043555}" type="pres">
      <dgm:prSet presAssocID="{FFDBAEA1-D143-4D40-85B1-6CA067F98272}" presName="thickLine" presStyleLbl="alignNode1" presStyleIdx="2" presStyleCnt="7"/>
      <dgm:spPr/>
    </dgm:pt>
    <dgm:pt modelId="{B5062137-4743-4E6F-8CBC-49346517C672}" type="pres">
      <dgm:prSet presAssocID="{FFDBAEA1-D143-4D40-85B1-6CA067F98272}" presName="horz1" presStyleCnt="0"/>
      <dgm:spPr/>
    </dgm:pt>
    <dgm:pt modelId="{C894F257-5BB5-448D-9C95-9F9A56D9BBE2}" type="pres">
      <dgm:prSet presAssocID="{FFDBAEA1-D143-4D40-85B1-6CA067F98272}" presName="tx1" presStyleLbl="revTx" presStyleIdx="2" presStyleCnt="7"/>
      <dgm:spPr/>
    </dgm:pt>
    <dgm:pt modelId="{63958349-6533-4218-BD6F-87E9B65E5B22}" type="pres">
      <dgm:prSet presAssocID="{FFDBAEA1-D143-4D40-85B1-6CA067F98272}" presName="vert1" presStyleCnt="0"/>
      <dgm:spPr/>
    </dgm:pt>
    <dgm:pt modelId="{75DA34B2-D187-4B83-A845-ED6DA4F50DA1}" type="pres">
      <dgm:prSet presAssocID="{0C67062F-22F3-4289-B5DE-D8D6BD37A3E6}" presName="thickLine" presStyleLbl="alignNode1" presStyleIdx="3" presStyleCnt="7"/>
      <dgm:spPr/>
    </dgm:pt>
    <dgm:pt modelId="{10162E88-EEE2-4C8F-966F-0B62C2A8543F}" type="pres">
      <dgm:prSet presAssocID="{0C67062F-22F3-4289-B5DE-D8D6BD37A3E6}" presName="horz1" presStyleCnt="0"/>
      <dgm:spPr/>
    </dgm:pt>
    <dgm:pt modelId="{53B9337E-FC48-4D2F-909B-211D688D1ED0}" type="pres">
      <dgm:prSet presAssocID="{0C67062F-22F3-4289-B5DE-D8D6BD37A3E6}" presName="tx1" presStyleLbl="revTx" presStyleIdx="3" presStyleCnt="7"/>
      <dgm:spPr/>
    </dgm:pt>
    <dgm:pt modelId="{DB85FBF5-EE04-42CB-82E6-6EDE173CD968}" type="pres">
      <dgm:prSet presAssocID="{0C67062F-22F3-4289-B5DE-D8D6BD37A3E6}" presName="vert1" presStyleCnt="0"/>
      <dgm:spPr/>
    </dgm:pt>
    <dgm:pt modelId="{F060BD95-DA27-4769-92AA-E9857397020F}" type="pres">
      <dgm:prSet presAssocID="{A738191C-7B40-478D-83D5-C3FD0F76AD91}" presName="thickLine" presStyleLbl="alignNode1" presStyleIdx="4" presStyleCnt="7"/>
      <dgm:spPr/>
    </dgm:pt>
    <dgm:pt modelId="{BA3FA801-F052-4FD0-9DF6-92B7ADC946C8}" type="pres">
      <dgm:prSet presAssocID="{A738191C-7B40-478D-83D5-C3FD0F76AD91}" presName="horz1" presStyleCnt="0"/>
      <dgm:spPr/>
    </dgm:pt>
    <dgm:pt modelId="{48772C75-EE36-4965-A22D-899240A4C9F0}" type="pres">
      <dgm:prSet presAssocID="{A738191C-7B40-478D-83D5-C3FD0F76AD91}" presName="tx1" presStyleLbl="revTx" presStyleIdx="4" presStyleCnt="7"/>
      <dgm:spPr/>
    </dgm:pt>
    <dgm:pt modelId="{A5384054-DC5E-4737-A356-40CE5DB4C63A}" type="pres">
      <dgm:prSet presAssocID="{A738191C-7B40-478D-83D5-C3FD0F76AD91}" presName="vert1" presStyleCnt="0"/>
      <dgm:spPr/>
    </dgm:pt>
    <dgm:pt modelId="{731187DE-2809-42E9-9E18-FAF9FFEAC696}" type="pres">
      <dgm:prSet presAssocID="{0013FF95-BAA8-4739-A6FD-85531D2F9B10}" presName="thickLine" presStyleLbl="alignNode1" presStyleIdx="5" presStyleCnt="7"/>
      <dgm:spPr/>
    </dgm:pt>
    <dgm:pt modelId="{83C8BC8E-B9B8-499B-9454-0029329CE818}" type="pres">
      <dgm:prSet presAssocID="{0013FF95-BAA8-4739-A6FD-85531D2F9B10}" presName="horz1" presStyleCnt="0"/>
      <dgm:spPr/>
    </dgm:pt>
    <dgm:pt modelId="{00EAC0D2-C5AC-4016-92B6-D0E273583848}" type="pres">
      <dgm:prSet presAssocID="{0013FF95-BAA8-4739-A6FD-85531D2F9B10}" presName="tx1" presStyleLbl="revTx" presStyleIdx="5" presStyleCnt="7"/>
      <dgm:spPr/>
    </dgm:pt>
    <dgm:pt modelId="{42597590-608A-4F8A-B8D1-A738F75F0E66}" type="pres">
      <dgm:prSet presAssocID="{0013FF95-BAA8-4739-A6FD-85531D2F9B10}" presName="vert1" presStyleCnt="0"/>
      <dgm:spPr/>
    </dgm:pt>
    <dgm:pt modelId="{D4DDFA34-E192-4FB2-9BD2-C2769EBAFCA1}" type="pres">
      <dgm:prSet presAssocID="{5957641D-AD6E-4C81-BF28-5EBFE4C1358A}" presName="thickLine" presStyleLbl="alignNode1" presStyleIdx="6" presStyleCnt="7"/>
      <dgm:spPr/>
    </dgm:pt>
    <dgm:pt modelId="{40DA3D00-1461-492E-9BB6-72F2374E490F}" type="pres">
      <dgm:prSet presAssocID="{5957641D-AD6E-4C81-BF28-5EBFE4C1358A}" presName="horz1" presStyleCnt="0"/>
      <dgm:spPr/>
    </dgm:pt>
    <dgm:pt modelId="{7283C863-CB92-4D6F-9CC9-18D7505BF0BC}" type="pres">
      <dgm:prSet presAssocID="{5957641D-AD6E-4C81-BF28-5EBFE4C1358A}" presName="tx1" presStyleLbl="revTx" presStyleIdx="6" presStyleCnt="7"/>
      <dgm:spPr/>
    </dgm:pt>
    <dgm:pt modelId="{EE52C0BD-0E5A-4C8B-8DFB-BF696D3D2CC1}" type="pres">
      <dgm:prSet presAssocID="{5957641D-AD6E-4C81-BF28-5EBFE4C1358A}" presName="vert1" presStyleCnt="0"/>
      <dgm:spPr/>
    </dgm:pt>
  </dgm:ptLst>
  <dgm:cxnLst>
    <dgm:cxn modelId="{94B24B07-27DF-4E5C-ADD5-1A3E04CD3B32}" type="presOf" srcId="{0C67062F-22F3-4289-B5DE-D8D6BD37A3E6}" destId="{53B9337E-FC48-4D2F-909B-211D688D1ED0}" srcOrd="0" destOrd="0" presId="urn:microsoft.com/office/officeart/2008/layout/LinedList"/>
    <dgm:cxn modelId="{1510A728-F49A-421A-9BDF-2364D588BDAC}" type="presOf" srcId="{FFDBAEA1-D143-4D40-85B1-6CA067F98272}" destId="{C894F257-5BB5-448D-9C95-9F9A56D9BBE2}" srcOrd="0" destOrd="0" presId="urn:microsoft.com/office/officeart/2008/layout/LinedList"/>
    <dgm:cxn modelId="{8BEB3546-1027-4131-883C-D570DA2EEB1C}" srcId="{60A12F51-B8B6-460A-B287-FF190CBC39DB}" destId="{5957641D-AD6E-4C81-BF28-5EBFE4C1358A}" srcOrd="6" destOrd="0" parTransId="{5C39627C-0C22-452A-BC8B-D5B57C928B8D}" sibTransId="{8CE8194C-7161-4B22-9DF7-9BBA8F5FF385}"/>
    <dgm:cxn modelId="{66EE9E69-477A-485E-8012-0A4247A4CA72}" srcId="{60A12F51-B8B6-460A-B287-FF190CBC39DB}" destId="{0C67062F-22F3-4289-B5DE-D8D6BD37A3E6}" srcOrd="3" destOrd="0" parTransId="{AE9423C0-7796-447F-BD20-953D8558A436}" sibTransId="{5DFDA4C6-2CEF-43BA-83D5-CAA93340398A}"/>
    <dgm:cxn modelId="{AF5C3A6A-FA9A-4F8C-BBE4-B2E7D4C5E174}" srcId="{60A12F51-B8B6-460A-B287-FF190CBC39DB}" destId="{C0800A86-5265-428E-BB2C-88B34729CCDA}" srcOrd="1" destOrd="0" parTransId="{85062A5E-DC9A-4BF2-A6C4-8E17805C2F7B}" sibTransId="{6EBC3CB8-E014-4CD0-80B1-D4C1C722C211}"/>
    <dgm:cxn modelId="{2F574B52-199E-49B2-8A11-6F03AF23F2F6}" type="presOf" srcId="{9E842F79-A9C5-43D4-8FEE-300F5EF0D0EA}" destId="{F4795D9F-4B0E-47FC-B4BD-B148EECB14B9}" srcOrd="0" destOrd="0" presId="urn:microsoft.com/office/officeart/2008/layout/LinedList"/>
    <dgm:cxn modelId="{47378B56-82A3-463F-B993-3D87E5596118}" type="presOf" srcId="{C0800A86-5265-428E-BB2C-88B34729CCDA}" destId="{DFF03657-3358-4AC7-A109-66F66EC109FA}" srcOrd="0" destOrd="0" presId="urn:microsoft.com/office/officeart/2008/layout/LinedList"/>
    <dgm:cxn modelId="{A7EA4B7C-F6D2-4B46-B842-E5158F127141}" type="presOf" srcId="{0013FF95-BAA8-4739-A6FD-85531D2F9B10}" destId="{00EAC0D2-C5AC-4016-92B6-D0E273583848}" srcOrd="0" destOrd="0" presId="urn:microsoft.com/office/officeart/2008/layout/LinedList"/>
    <dgm:cxn modelId="{AD6B4489-1293-4AEB-954B-5FD6DDA7B2E8}" srcId="{60A12F51-B8B6-460A-B287-FF190CBC39DB}" destId="{9E842F79-A9C5-43D4-8FEE-300F5EF0D0EA}" srcOrd="0" destOrd="0" parTransId="{68801C7E-F291-4D20-A07B-642BDB993B15}" sibTransId="{EC1B922E-4C4E-4313-8E78-5D3C238F0FDD}"/>
    <dgm:cxn modelId="{161B008C-DFDA-4DFB-8A71-762E354E4F67}" type="presOf" srcId="{A738191C-7B40-478D-83D5-C3FD0F76AD91}" destId="{48772C75-EE36-4965-A22D-899240A4C9F0}" srcOrd="0" destOrd="0" presId="urn:microsoft.com/office/officeart/2008/layout/LinedList"/>
    <dgm:cxn modelId="{A960F0C1-1C91-4E9D-A423-D0D46F55B85D}" type="presOf" srcId="{60A12F51-B8B6-460A-B287-FF190CBC39DB}" destId="{0356FF25-6563-4EF5-A0B2-5FB85157D37A}" srcOrd="0" destOrd="0" presId="urn:microsoft.com/office/officeart/2008/layout/LinedList"/>
    <dgm:cxn modelId="{191DDFC9-1C0D-4F42-857E-D00736A5051D}" srcId="{60A12F51-B8B6-460A-B287-FF190CBC39DB}" destId="{FFDBAEA1-D143-4D40-85B1-6CA067F98272}" srcOrd="2" destOrd="0" parTransId="{F2D70D55-99AE-4CE3-B0A5-09B01A66A9AB}" sibTransId="{E6B7F985-BF41-4203-90AC-FE02957CF8FC}"/>
    <dgm:cxn modelId="{70E34BCC-6FB3-4B30-AB64-970A2702A76D}" type="presOf" srcId="{5957641D-AD6E-4C81-BF28-5EBFE4C1358A}" destId="{7283C863-CB92-4D6F-9CC9-18D7505BF0BC}" srcOrd="0" destOrd="0" presId="urn:microsoft.com/office/officeart/2008/layout/LinedList"/>
    <dgm:cxn modelId="{5EDD49CE-9ABD-4360-AF21-C7309AC185DA}" srcId="{60A12F51-B8B6-460A-B287-FF190CBC39DB}" destId="{A738191C-7B40-478D-83D5-C3FD0F76AD91}" srcOrd="4" destOrd="0" parTransId="{984E13DF-2C51-40BB-AB1B-1D3ACE90F6DB}" sibTransId="{F3120F37-717D-4731-B0E5-65E9E7DFD47C}"/>
    <dgm:cxn modelId="{3A8919E3-7DEF-464F-8D0D-BBA8A182C3ED}" srcId="{60A12F51-B8B6-460A-B287-FF190CBC39DB}" destId="{0013FF95-BAA8-4739-A6FD-85531D2F9B10}" srcOrd="5" destOrd="0" parTransId="{7F92790B-1B68-4590-829F-0CEE31994379}" sibTransId="{856C2A06-0D00-4E4A-B858-7D684E78F945}"/>
    <dgm:cxn modelId="{408E047A-F8D2-4EE0-8227-60A502961F5B}" type="presParOf" srcId="{0356FF25-6563-4EF5-A0B2-5FB85157D37A}" destId="{70CE7439-A5D1-4778-8B90-25F9C185DD8D}" srcOrd="0" destOrd="0" presId="urn:microsoft.com/office/officeart/2008/layout/LinedList"/>
    <dgm:cxn modelId="{E5D83915-1005-4383-A2FD-060127C46E3C}" type="presParOf" srcId="{0356FF25-6563-4EF5-A0B2-5FB85157D37A}" destId="{D1B41198-AA02-4E00-B033-12D107175A82}" srcOrd="1" destOrd="0" presId="urn:microsoft.com/office/officeart/2008/layout/LinedList"/>
    <dgm:cxn modelId="{DC9D0C33-0741-41B3-B479-8A85132F357F}" type="presParOf" srcId="{D1B41198-AA02-4E00-B033-12D107175A82}" destId="{F4795D9F-4B0E-47FC-B4BD-B148EECB14B9}" srcOrd="0" destOrd="0" presId="urn:microsoft.com/office/officeart/2008/layout/LinedList"/>
    <dgm:cxn modelId="{E463D48F-EC78-4486-8B6D-3E9777C4D284}" type="presParOf" srcId="{D1B41198-AA02-4E00-B033-12D107175A82}" destId="{DD548341-C5F2-4D00-A77A-5AA4B87C2553}" srcOrd="1" destOrd="0" presId="urn:microsoft.com/office/officeart/2008/layout/LinedList"/>
    <dgm:cxn modelId="{C91A5C45-9121-4446-B00D-8A1AD0F56317}" type="presParOf" srcId="{0356FF25-6563-4EF5-A0B2-5FB85157D37A}" destId="{E8041F0F-B621-40E6-8E87-63B0234990FE}" srcOrd="2" destOrd="0" presId="urn:microsoft.com/office/officeart/2008/layout/LinedList"/>
    <dgm:cxn modelId="{E8266DED-A244-41AB-9D2C-B8A75E5C03AF}" type="presParOf" srcId="{0356FF25-6563-4EF5-A0B2-5FB85157D37A}" destId="{11B604A3-118B-4148-9D27-ADD456BB8525}" srcOrd="3" destOrd="0" presId="urn:microsoft.com/office/officeart/2008/layout/LinedList"/>
    <dgm:cxn modelId="{6BC39A99-F4CF-4145-A184-8529B58CFBA4}" type="presParOf" srcId="{11B604A3-118B-4148-9D27-ADD456BB8525}" destId="{DFF03657-3358-4AC7-A109-66F66EC109FA}" srcOrd="0" destOrd="0" presId="urn:microsoft.com/office/officeart/2008/layout/LinedList"/>
    <dgm:cxn modelId="{0364E05B-5C3C-4F33-A38B-7F9ABC9150B3}" type="presParOf" srcId="{11B604A3-118B-4148-9D27-ADD456BB8525}" destId="{C1F516A3-9822-46F9-A80B-82686264E5DB}" srcOrd="1" destOrd="0" presId="urn:microsoft.com/office/officeart/2008/layout/LinedList"/>
    <dgm:cxn modelId="{39590506-BFB1-4B1C-AC92-AFCD98F399E2}" type="presParOf" srcId="{0356FF25-6563-4EF5-A0B2-5FB85157D37A}" destId="{51693C28-5DA3-4427-94EB-AC085C043555}" srcOrd="4" destOrd="0" presId="urn:microsoft.com/office/officeart/2008/layout/LinedList"/>
    <dgm:cxn modelId="{0E3CAD50-5253-4D8A-9712-2BF9C30607CC}" type="presParOf" srcId="{0356FF25-6563-4EF5-A0B2-5FB85157D37A}" destId="{B5062137-4743-4E6F-8CBC-49346517C672}" srcOrd="5" destOrd="0" presId="urn:microsoft.com/office/officeart/2008/layout/LinedList"/>
    <dgm:cxn modelId="{7F17281B-78B3-4056-87FF-9A1A0FDE198C}" type="presParOf" srcId="{B5062137-4743-4E6F-8CBC-49346517C672}" destId="{C894F257-5BB5-448D-9C95-9F9A56D9BBE2}" srcOrd="0" destOrd="0" presId="urn:microsoft.com/office/officeart/2008/layout/LinedList"/>
    <dgm:cxn modelId="{221BDA9B-F5F1-48BC-8C57-07EAA24A718F}" type="presParOf" srcId="{B5062137-4743-4E6F-8CBC-49346517C672}" destId="{63958349-6533-4218-BD6F-87E9B65E5B22}" srcOrd="1" destOrd="0" presId="urn:microsoft.com/office/officeart/2008/layout/LinedList"/>
    <dgm:cxn modelId="{2962C353-6BD5-47F7-9E70-924737784666}" type="presParOf" srcId="{0356FF25-6563-4EF5-A0B2-5FB85157D37A}" destId="{75DA34B2-D187-4B83-A845-ED6DA4F50DA1}" srcOrd="6" destOrd="0" presId="urn:microsoft.com/office/officeart/2008/layout/LinedList"/>
    <dgm:cxn modelId="{C5D10B70-BFB0-4C3F-891F-F2362BCA3184}" type="presParOf" srcId="{0356FF25-6563-4EF5-A0B2-5FB85157D37A}" destId="{10162E88-EEE2-4C8F-966F-0B62C2A8543F}" srcOrd="7" destOrd="0" presId="urn:microsoft.com/office/officeart/2008/layout/LinedList"/>
    <dgm:cxn modelId="{7544B68E-6113-4030-8FB0-06A6F04FFDDF}" type="presParOf" srcId="{10162E88-EEE2-4C8F-966F-0B62C2A8543F}" destId="{53B9337E-FC48-4D2F-909B-211D688D1ED0}" srcOrd="0" destOrd="0" presId="urn:microsoft.com/office/officeart/2008/layout/LinedList"/>
    <dgm:cxn modelId="{4A687F91-9EBD-4B88-8A97-079E087D11D4}" type="presParOf" srcId="{10162E88-EEE2-4C8F-966F-0B62C2A8543F}" destId="{DB85FBF5-EE04-42CB-82E6-6EDE173CD968}" srcOrd="1" destOrd="0" presId="urn:microsoft.com/office/officeart/2008/layout/LinedList"/>
    <dgm:cxn modelId="{A96B19D6-D5F1-44E3-A717-50C016B97060}" type="presParOf" srcId="{0356FF25-6563-4EF5-A0B2-5FB85157D37A}" destId="{F060BD95-DA27-4769-92AA-E9857397020F}" srcOrd="8" destOrd="0" presId="urn:microsoft.com/office/officeart/2008/layout/LinedList"/>
    <dgm:cxn modelId="{8E83EBA9-952C-47B3-9FF1-102AC33E7E1C}" type="presParOf" srcId="{0356FF25-6563-4EF5-A0B2-5FB85157D37A}" destId="{BA3FA801-F052-4FD0-9DF6-92B7ADC946C8}" srcOrd="9" destOrd="0" presId="urn:microsoft.com/office/officeart/2008/layout/LinedList"/>
    <dgm:cxn modelId="{1248801A-9947-4A2D-A01C-44E679DB08BB}" type="presParOf" srcId="{BA3FA801-F052-4FD0-9DF6-92B7ADC946C8}" destId="{48772C75-EE36-4965-A22D-899240A4C9F0}" srcOrd="0" destOrd="0" presId="urn:microsoft.com/office/officeart/2008/layout/LinedList"/>
    <dgm:cxn modelId="{6D9E7D5C-A6F3-4272-9266-B2A95AF67F92}" type="presParOf" srcId="{BA3FA801-F052-4FD0-9DF6-92B7ADC946C8}" destId="{A5384054-DC5E-4737-A356-40CE5DB4C63A}" srcOrd="1" destOrd="0" presId="urn:microsoft.com/office/officeart/2008/layout/LinedList"/>
    <dgm:cxn modelId="{AF90D824-D587-453D-BB8E-806223088516}" type="presParOf" srcId="{0356FF25-6563-4EF5-A0B2-5FB85157D37A}" destId="{731187DE-2809-42E9-9E18-FAF9FFEAC696}" srcOrd="10" destOrd="0" presId="urn:microsoft.com/office/officeart/2008/layout/LinedList"/>
    <dgm:cxn modelId="{92F85AC5-AEEB-44A7-99E4-82477EAFB3D0}" type="presParOf" srcId="{0356FF25-6563-4EF5-A0B2-5FB85157D37A}" destId="{83C8BC8E-B9B8-499B-9454-0029329CE818}" srcOrd="11" destOrd="0" presId="urn:microsoft.com/office/officeart/2008/layout/LinedList"/>
    <dgm:cxn modelId="{24B695B1-E750-4BC2-BB03-3E8AD0037A54}" type="presParOf" srcId="{83C8BC8E-B9B8-499B-9454-0029329CE818}" destId="{00EAC0D2-C5AC-4016-92B6-D0E273583848}" srcOrd="0" destOrd="0" presId="urn:microsoft.com/office/officeart/2008/layout/LinedList"/>
    <dgm:cxn modelId="{42CA6F5A-C1EA-4192-BFE4-4FB8EAFDB796}" type="presParOf" srcId="{83C8BC8E-B9B8-499B-9454-0029329CE818}" destId="{42597590-608A-4F8A-B8D1-A738F75F0E66}" srcOrd="1" destOrd="0" presId="urn:microsoft.com/office/officeart/2008/layout/LinedList"/>
    <dgm:cxn modelId="{245B7919-FA23-41B1-9AF5-AA17BC4374D7}" type="presParOf" srcId="{0356FF25-6563-4EF5-A0B2-5FB85157D37A}" destId="{D4DDFA34-E192-4FB2-9BD2-C2769EBAFCA1}" srcOrd="12" destOrd="0" presId="urn:microsoft.com/office/officeart/2008/layout/LinedList"/>
    <dgm:cxn modelId="{AC775A6A-3D9A-441F-9CD6-CBFE991ADB75}" type="presParOf" srcId="{0356FF25-6563-4EF5-A0B2-5FB85157D37A}" destId="{40DA3D00-1461-492E-9BB6-72F2374E490F}" srcOrd="13" destOrd="0" presId="urn:microsoft.com/office/officeart/2008/layout/LinedList"/>
    <dgm:cxn modelId="{13314751-2163-43C5-8BC4-F9181A83D98C}" type="presParOf" srcId="{40DA3D00-1461-492E-9BB6-72F2374E490F}" destId="{7283C863-CB92-4D6F-9CC9-18D7505BF0BC}" srcOrd="0" destOrd="0" presId="urn:microsoft.com/office/officeart/2008/layout/LinedList"/>
    <dgm:cxn modelId="{91F1B9DA-B83C-4A3E-88E9-A198A44D2781}" type="presParOf" srcId="{40DA3D00-1461-492E-9BB6-72F2374E490F}" destId="{EE52C0BD-0E5A-4C8B-8DFB-BF696D3D2C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8086E-D271-4D86-9EDA-9429B8E8C739}">
      <dsp:nvSpPr>
        <dsp:cNvPr id="0" name=""/>
        <dsp:cNvSpPr/>
      </dsp:nvSpPr>
      <dsp:spPr>
        <a:xfrm>
          <a:off x="0" y="45768"/>
          <a:ext cx="5291663" cy="55501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Arial" panose="020B0604020202020204" pitchFamily="34" charset="0"/>
              <a:cs typeface="Arial" panose="020B0604020202020204" pitchFamily="34" charset="0"/>
            </a:rPr>
            <a:t>What is the menopause</a:t>
          </a:r>
          <a:endParaRPr lang="en-US" sz="2300" kern="1200" dirty="0">
            <a:latin typeface="Arial" panose="020B0604020202020204" pitchFamily="34" charset="0"/>
            <a:cs typeface="Arial" panose="020B0604020202020204" pitchFamily="34" charset="0"/>
          </a:endParaRPr>
        </a:p>
      </dsp:txBody>
      <dsp:txXfrm>
        <a:off x="27094" y="72862"/>
        <a:ext cx="5237475" cy="500830"/>
      </dsp:txXfrm>
    </dsp:sp>
    <dsp:sp modelId="{E631C0D0-7CAC-4F34-977E-41FEE6AC1C82}">
      <dsp:nvSpPr>
        <dsp:cNvPr id="0" name=""/>
        <dsp:cNvSpPr/>
      </dsp:nvSpPr>
      <dsp:spPr>
        <a:xfrm>
          <a:off x="0" y="667026"/>
          <a:ext cx="5291663" cy="555018"/>
        </a:xfrm>
        <a:prstGeom prst="roundRect">
          <a:avLst/>
        </a:prstGeom>
        <a:solidFill>
          <a:schemeClr val="accent5">
            <a:hueOff val="-2430430"/>
            <a:satOff val="-165"/>
            <a:lumOff val="3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Arial" panose="020B0604020202020204" pitchFamily="34" charset="0"/>
              <a:cs typeface="Arial" panose="020B0604020202020204" pitchFamily="34" charset="0"/>
            </a:rPr>
            <a:t>Symptoms</a:t>
          </a:r>
          <a:r>
            <a:rPr lang="en-GB" sz="2300" kern="1200" dirty="0"/>
            <a:t> </a:t>
          </a:r>
          <a:endParaRPr lang="en-US" sz="2300" kern="1200" dirty="0"/>
        </a:p>
      </dsp:txBody>
      <dsp:txXfrm>
        <a:off x="27094" y="694120"/>
        <a:ext cx="5237475" cy="500830"/>
      </dsp:txXfrm>
    </dsp:sp>
    <dsp:sp modelId="{184AB79D-8C67-4C5A-8871-CE2214774B34}">
      <dsp:nvSpPr>
        <dsp:cNvPr id="0" name=""/>
        <dsp:cNvSpPr/>
      </dsp:nvSpPr>
      <dsp:spPr>
        <a:xfrm>
          <a:off x="0" y="1288285"/>
          <a:ext cx="5291663" cy="555018"/>
        </a:xfrm>
        <a:prstGeom prst="roundRect">
          <a:avLst/>
        </a:prstGeom>
        <a:solidFill>
          <a:schemeClr val="accent5">
            <a:hueOff val="-4860860"/>
            <a:satOff val="-330"/>
            <a:lumOff val="7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Arial" panose="020B0604020202020204" pitchFamily="34" charset="0"/>
              <a:cs typeface="Arial" panose="020B0604020202020204" pitchFamily="34" charset="0"/>
            </a:rPr>
            <a:t>Self helps &amp; Alternative therapies</a:t>
          </a:r>
          <a:endParaRPr lang="en-US" sz="2300" kern="1200" dirty="0">
            <a:latin typeface="Arial" panose="020B0604020202020204" pitchFamily="34" charset="0"/>
            <a:cs typeface="Arial" panose="020B0604020202020204" pitchFamily="34" charset="0"/>
          </a:endParaRPr>
        </a:p>
      </dsp:txBody>
      <dsp:txXfrm>
        <a:off x="27094" y="1315379"/>
        <a:ext cx="5237475" cy="500830"/>
      </dsp:txXfrm>
    </dsp:sp>
    <dsp:sp modelId="{E1A131D2-BEDA-42E0-864B-48A4D6261522}">
      <dsp:nvSpPr>
        <dsp:cNvPr id="0" name=""/>
        <dsp:cNvSpPr/>
      </dsp:nvSpPr>
      <dsp:spPr>
        <a:xfrm>
          <a:off x="0" y="1909544"/>
          <a:ext cx="5291663" cy="555018"/>
        </a:xfrm>
        <a:prstGeom prst="roundRect">
          <a:avLst/>
        </a:prstGeom>
        <a:solidFill>
          <a:schemeClr val="accent5">
            <a:hueOff val="-7291290"/>
            <a:satOff val="-496"/>
            <a:lumOff val="11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Arial" panose="020B0604020202020204" pitchFamily="34" charset="0"/>
              <a:cs typeface="Arial" panose="020B0604020202020204" pitchFamily="34" charset="0"/>
            </a:rPr>
            <a:t>Hormonal/non-hormonal treatments </a:t>
          </a:r>
          <a:endParaRPr lang="en-US" sz="2300" kern="1200" dirty="0">
            <a:latin typeface="Arial" panose="020B0604020202020204" pitchFamily="34" charset="0"/>
            <a:cs typeface="Arial" panose="020B0604020202020204" pitchFamily="34" charset="0"/>
          </a:endParaRPr>
        </a:p>
      </dsp:txBody>
      <dsp:txXfrm>
        <a:off x="27094" y="1936638"/>
        <a:ext cx="5237475" cy="500830"/>
      </dsp:txXfrm>
    </dsp:sp>
    <dsp:sp modelId="{E6FC41B9-1304-427B-AEFE-0285DA7967AF}">
      <dsp:nvSpPr>
        <dsp:cNvPr id="0" name=""/>
        <dsp:cNvSpPr/>
      </dsp:nvSpPr>
      <dsp:spPr>
        <a:xfrm>
          <a:off x="0" y="2530803"/>
          <a:ext cx="5291663" cy="555018"/>
        </a:xfrm>
        <a:prstGeom prst="roundRect">
          <a:avLst/>
        </a:prstGeom>
        <a:solidFill>
          <a:schemeClr val="accent5">
            <a:hueOff val="-9721720"/>
            <a:satOff val="-661"/>
            <a:lumOff val="15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Arial" panose="020B0604020202020204" pitchFamily="34" charset="0"/>
              <a:cs typeface="Arial" panose="020B0604020202020204" pitchFamily="34" charset="0"/>
            </a:rPr>
            <a:t>Weighing up pro’s and con’s</a:t>
          </a:r>
          <a:endParaRPr lang="en-US" sz="2300" kern="1200" dirty="0">
            <a:latin typeface="Arial" panose="020B0604020202020204" pitchFamily="34" charset="0"/>
            <a:cs typeface="Arial" panose="020B0604020202020204" pitchFamily="34" charset="0"/>
          </a:endParaRPr>
        </a:p>
      </dsp:txBody>
      <dsp:txXfrm>
        <a:off x="27094" y="2557897"/>
        <a:ext cx="5237475" cy="500830"/>
      </dsp:txXfrm>
    </dsp:sp>
    <dsp:sp modelId="{47DB159C-7869-4353-8727-0D4D3121B601}">
      <dsp:nvSpPr>
        <dsp:cNvPr id="0" name=""/>
        <dsp:cNvSpPr/>
      </dsp:nvSpPr>
      <dsp:spPr>
        <a:xfrm>
          <a:off x="0" y="3152062"/>
          <a:ext cx="5291663" cy="555018"/>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Arial" panose="020B0604020202020204" pitchFamily="34" charset="0"/>
              <a:cs typeface="Arial" panose="020B0604020202020204" pitchFamily="34" charset="0"/>
            </a:rPr>
            <a:t>Long term expectations</a:t>
          </a:r>
          <a:endParaRPr lang="en-US" sz="2300" kern="1200" dirty="0">
            <a:latin typeface="Arial" panose="020B0604020202020204" pitchFamily="34" charset="0"/>
            <a:cs typeface="Arial" panose="020B0604020202020204" pitchFamily="34" charset="0"/>
          </a:endParaRPr>
        </a:p>
      </dsp:txBody>
      <dsp:txXfrm>
        <a:off x="27094" y="3179156"/>
        <a:ext cx="5237475" cy="5008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06326-5EB7-482B-8D12-F32B459AA0C4}">
      <dsp:nvSpPr>
        <dsp:cNvPr id="0" name=""/>
        <dsp:cNvSpPr/>
      </dsp:nvSpPr>
      <dsp:spPr>
        <a:xfrm>
          <a:off x="0" y="50407"/>
          <a:ext cx="10732167" cy="2553558"/>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EB95A0-D994-4A2B-8AD7-7DD044A4F5A4}">
      <dsp:nvSpPr>
        <dsp:cNvPr id="0" name=""/>
        <dsp:cNvSpPr/>
      </dsp:nvSpPr>
      <dsp:spPr>
        <a:xfrm>
          <a:off x="322941" y="340474"/>
          <a:ext cx="1810267" cy="1872609"/>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32A6F0-EEA4-44B7-B35B-F92F964BDA85}">
      <dsp:nvSpPr>
        <dsp:cNvPr id="0" name=""/>
        <dsp:cNvSpPr/>
      </dsp:nvSpPr>
      <dsp:spPr>
        <a:xfrm rot="10800000">
          <a:off x="322941" y="2553558"/>
          <a:ext cx="1810267" cy="312101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GB" sz="2000" u="sng" kern="1200" dirty="0">
              <a:latin typeface="Arial" panose="020B0604020202020204" pitchFamily="34" charset="0"/>
              <a:cs typeface="Arial" panose="020B0604020202020204" pitchFamily="34" charset="0"/>
            </a:rPr>
            <a:t>Patches</a:t>
          </a:r>
        </a:p>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 </a:t>
          </a:r>
          <a:r>
            <a:rPr lang="en-GB" sz="1800" kern="1200" dirty="0">
              <a:latin typeface="Arial" panose="020B0604020202020204" pitchFamily="34" charset="0"/>
              <a:cs typeface="Arial" panose="020B0604020202020204" pitchFamily="34" charset="0"/>
            </a:rPr>
            <a:t>Combined</a:t>
          </a:r>
        </a:p>
        <a:p>
          <a:pPr marL="0" lvl="0" indent="0" algn="ctr" defTabSz="8890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 Sequential</a:t>
          </a:r>
        </a:p>
        <a:p>
          <a:pPr marL="0" lvl="0" indent="0" algn="ctr" defTabSz="8890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 Oestrogen only </a:t>
          </a:r>
        </a:p>
      </dsp:txBody>
      <dsp:txXfrm rot="10800000">
        <a:off x="378613" y="2553558"/>
        <a:ext cx="1698923" cy="3065343"/>
      </dsp:txXfrm>
    </dsp:sp>
    <dsp:sp modelId="{04C8B0B0-69B3-44DE-A881-7D4CF241F8D1}">
      <dsp:nvSpPr>
        <dsp:cNvPr id="0" name=""/>
        <dsp:cNvSpPr/>
      </dsp:nvSpPr>
      <dsp:spPr>
        <a:xfrm>
          <a:off x="2314235" y="340474"/>
          <a:ext cx="1810267" cy="1872609"/>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56C956-A982-4845-B178-AEC19E8AAD5D}">
      <dsp:nvSpPr>
        <dsp:cNvPr id="0" name=""/>
        <dsp:cNvSpPr/>
      </dsp:nvSpPr>
      <dsp:spPr>
        <a:xfrm rot="10800000">
          <a:off x="2314235" y="2553558"/>
          <a:ext cx="1810267" cy="312101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GB" sz="2000" u="sng" kern="1200" dirty="0">
              <a:latin typeface="Arial" panose="020B0604020202020204" pitchFamily="34" charset="0"/>
              <a:cs typeface="Arial" panose="020B0604020202020204" pitchFamily="34" charset="0"/>
            </a:rPr>
            <a:t>Spray</a:t>
          </a:r>
        </a:p>
        <a:p>
          <a:pPr marL="0" lvl="0" indent="0" algn="ctr" defTabSz="8890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 Oestrogen only</a:t>
          </a:r>
        </a:p>
      </dsp:txBody>
      <dsp:txXfrm rot="10800000">
        <a:off x="2369907" y="2553558"/>
        <a:ext cx="1698923" cy="3065343"/>
      </dsp:txXfrm>
    </dsp:sp>
    <dsp:sp modelId="{44BB902D-CAD6-4E64-A7D1-C11E03FC4C3D}">
      <dsp:nvSpPr>
        <dsp:cNvPr id="0" name=""/>
        <dsp:cNvSpPr/>
      </dsp:nvSpPr>
      <dsp:spPr>
        <a:xfrm>
          <a:off x="4305529" y="340474"/>
          <a:ext cx="1810267" cy="1872609"/>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57000" b="-5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F8B3BC-8B3D-4CD5-869A-0FD498976BB5}">
      <dsp:nvSpPr>
        <dsp:cNvPr id="0" name=""/>
        <dsp:cNvSpPr/>
      </dsp:nvSpPr>
      <dsp:spPr>
        <a:xfrm rot="10800000">
          <a:off x="4305529" y="2553558"/>
          <a:ext cx="1810267" cy="312101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u="sng" kern="1200" dirty="0">
              <a:latin typeface="Arial" panose="020B0604020202020204" pitchFamily="34" charset="0"/>
              <a:cs typeface="Arial" panose="020B0604020202020204" pitchFamily="34" charset="0"/>
            </a:rPr>
            <a:t>Gel Pump</a:t>
          </a:r>
        </a:p>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 Oestrogen only</a:t>
          </a:r>
        </a:p>
      </dsp:txBody>
      <dsp:txXfrm rot="10800000">
        <a:off x="4361201" y="2553558"/>
        <a:ext cx="1698923" cy="3065343"/>
      </dsp:txXfrm>
    </dsp:sp>
    <dsp:sp modelId="{CB311599-9611-470F-BFD2-F6B87DEF7029}">
      <dsp:nvSpPr>
        <dsp:cNvPr id="0" name=""/>
        <dsp:cNvSpPr/>
      </dsp:nvSpPr>
      <dsp:spPr>
        <a:xfrm>
          <a:off x="6391120" y="340474"/>
          <a:ext cx="1810267" cy="1872609"/>
        </a:xfrm>
        <a:prstGeom prst="roundRect">
          <a:avLst>
            <a:gd name="adj" fmla="val 10000"/>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34000" r="-34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F1CC7C-9D11-4CE5-8975-373BA61C2E82}">
      <dsp:nvSpPr>
        <dsp:cNvPr id="0" name=""/>
        <dsp:cNvSpPr/>
      </dsp:nvSpPr>
      <dsp:spPr>
        <a:xfrm rot="10800000">
          <a:off x="6331689" y="2553558"/>
          <a:ext cx="1998860" cy="312101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u="sng" kern="1200" dirty="0">
              <a:latin typeface="Arial" panose="020B0604020202020204" pitchFamily="34" charset="0"/>
              <a:cs typeface="Arial" panose="020B0604020202020204" pitchFamily="34" charset="0"/>
            </a:rPr>
            <a:t>Tablets</a:t>
          </a:r>
        </a:p>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 Combined</a:t>
          </a:r>
        </a:p>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 Sequential</a:t>
          </a:r>
        </a:p>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 Oestrogen only</a:t>
          </a:r>
        </a:p>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 Progesterone only</a:t>
          </a:r>
        </a:p>
      </dsp:txBody>
      <dsp:txXfrm rot="10800000">
        <a:off x="6393161" y="2553558"/>
        <a:ext cx="1875916" cy="3059543"/>
      </dsp:txXfrm>
    </dsp:sp>
    <dsp:sp modelId="{84EB0762-6F49-42B7-988B-3E0D5E837235}">
      <dsp:nvSpPr>
        <dsp:cNvPr id="0" name=""/>
        <dsp:cNvSpPr/>
      </dsp:nvSpPr>
      <dsp:spPr>
        <a:xfrm>
          <a:off x="8537834" y="340474"/>
          <a:ext cx="1810267" cy="1872609"/>
        </a:xfrm>
        <a:prstGeom prst="roundRect">
          <a:avLst>
            <a:gd name="adj" fmla="val 10000"/>
          </a:avLst>
        </a:prstGeom>
        <a:blipFill rotWithShape="1">
          <a:blip xmlns:r="http://schemas.openxmlformats.org/officeDocument/2006/relationships" r:embed="rId5"/>
          <a:srcRect/>
          <a:stretch>
            <a:fillRect l="-8000" r="-8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540374-27C6-495A-9BA1-6CA68C47B942}">
      <dsp:nvSpPr>
        <dsp:cNvPr id="0" name=""/>
        <dsp:cNvSpPr/>
      </dsp:nvSpPr>
      <dsp:spPr>
        <a:xfrm rot="10800000">
          <a:off x="8523198" y="2553558"/>
          <a:ext cx="1932514" cy="312101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u="sng" kern="1200" dirty="0">
              <a:latin typeface="Arial" panose="020B0604020202020204" pitchFamily="34" charset="0"/>
              <a:cs typeface="Arial" panose="020B0604020202020204" pitchFamily="34" charset="0"/>
            </a:rPr>
            <a:t>Mirena Coil</a:t>
          </a:r>
        </a:p>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 Progesterone only</a:t>
          </a:r>
        </a:p>
      </dsp:txBody>
      <dsp:txXfrm rot="10800000">
        <a:off x="8582629" y="2553558"/>
        <a:ext cx="1813652" cy="30615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C4089-0800-4172-8B16-F30DF2F754D8}">
      <dsp:nvSpPr>
        <dsp:cNvPr id="0" name=""/>
        <dsp:cNvSpPr/>
      </dsp:nvSpPr>
      <dsp:spPr>
        <a:xfrm>
          <a:off x="684914" y="789468"/>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94CFBF-ACE2-4A35-8CFE-21E587AF1FE5}">
      <dsp:nvSpPr>
        <dsp:cNvPr id="0" name=""/>
        <dsp:cNvSpPr/>
      </dsp:nvSpPr>
      <dsp:spPr>
        <a:xfrm>
          <a:off x="918914" y="1023468"/>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BF8F21-9F7F-4D06-BE52-529D0795128B}">
      <dsp:nvSpPr>
        <dsp:cNvPr id="0" name=""/>
        <dsp:cNvSpPr/>
      </dsp:nvSpPr>
      <dsp:spPr>
        <a:xfrm>
          <a:off x="333914" y="2229468"/>
          <a:ext cx="1800000" cy="117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dirty="0">
              <a:latin typeface="Arial" panose="020B0604020202020204" pitchFamily="34" charset="0"/>
              <a:cs typeface="Arial" panose="020B0604020202020204" pitchFamily="34" charset="0"/>
            </a:rPr>
            <a:t> Symptom management </a:t>
          </a:r>
          <a:endParaRPr lang="en-US" sz="1600" kern="1200" dirty="0">
            <a:latin typeface="Arial" panose="020B0604020202020204" pitchFamily="34" charset="0"/>
            <a:cs typeface="Arial" panose="020B0604020202020204" pitchFamily="34" charset="0"/>
          </a:endParaRPr>
        </a:p>
      </dsp:txBody>
      <dsp:txXfrm>
        <a:off x="333914" y="2229468"/>
        <a:ext cx="1800000" cy="1173867"/>
      </dsp:txXfrm>
    </dsp:sp>
    <dsp:sp modelId="{9DA33F7B-FB0B-4283-B93E-07D7497B89B5}">
      <dsp:nvSpPr>
        <dsp:cNvPr id="0" name=""/>
        <dsp:cNvSpPr/>
      </dsp:nvSpPr>
      <dsp:spPr>
        <a:xfrm>
          <a:off x="2799914" y="789468"/>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0DE7B9-54C0-483D-93C3-2DF4E67E05F3}">
      <dsp:nvSpPr>
        <dsp:cNvPr id="0" name=""/>
        <dsp:cNvSpPr/>
      </dsp:nvSpPr>
      <dsp:spPr>
        <a:xfrm>
          <a:off x="3033914" y="10234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39ABFA-8642-471C-AF26-AD83E03CEC65}">
      <dsp:nvSpPr>
        <dsp:cNvPr id="0" name=""/>
        <dsp:cNvSpPr/>
      </dsp:nvSpPr>
      <dsp:spPr>
        <a:xfrm>
          <a:off x="2448914" y="2229468"/>
          <a:ext cx="1800000" cy="117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dirty="0">
              <a:latin typeface="Arial" panose="020B0604020202020204" pitchFamily="34" charset="0"/>
              <a:cs typeface="Arial" panose="020B0604020202020204" pitchFamily="34" charset="0"/>
            </a:rPr>
            <a:t>Reduce cardiovascular disease (10 year window)  </a:t>
          </a:r>
          <a:endParaRPr lang="en-US" sz="1600" kern="1200" dirty="0">
            <a:latin typeface="Arial" panose="020B0604020202020204" pitchFamily="34" charset="0"/>
            <a:cs typeface="Arial" panose="020B0604020202020204" pitchFamily="34" charset="0"/>
          </a:endParaRPr>
        </a:p>
      </dsp:txBody>
      <dsp:txXfrm>
        <a:off x="2448914" y="2229468"/>
        <a:ext cx="1800000" cy="1173867"/>
      </dsp:txXfrm>
    </dsp:sp>
    <dsp:sp modelId="{6E79F51E-4665-4C8D-A40C-4668AB5FE48B}">
      <dsp:nvSpPr>
        <dsp:cNvPr id="0" name=""/>
        <dsp:cNvSpPr/>
      </dsp:nvSpPr>
      <dsp:spPr>
        <a:xfrm>
          <a:off x="4914914" y="789468"/>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5F5EA-613A-43A5-8FE9-71F1161A4C02}">
      <dsp:nvSpPr>
        <dsp:cNvPr id="0" name=""/>
        <dsp:cNvSpPr/>
      </dsp:nvSpPr>
      <dsp:spPr>
        <a:xfrm>
          <a:off x="5148914" y="10234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FD0F96-1B52-4F5A-9B26-DEEF2832669B}">
      <dsp:nvSpPr>
        <dsp:cNvPr id="0" name=""/>
        <dsp:cNvSpPr/>
      </dsp:nvSpPr>
      <dsp:spPr>
        <a:xfrm>
          <a:off x="4563914" y="2229468"/>
          <a:ext cx="1800000" cy="117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dirty="0">
              <a:latin typeface="Arial" panose="020B0604020202020204" pitchFamily="34" charset="0"/>
              <a:cs typeface="Arial" panose="020B0604020202020204" pitchFamily="34" charset="0"/>
            </a:rPr>
            <a:t>Bone protection / reduce fragility fractures  </a:t>
          </a:r>
          <a:endParaRPr lang="en-US" sz="1600" kern="1200" dirty="0">
            <a:latin typeface="Arial" panose="020B0604020202020204" pitchFamily="34" charset="0"/>
            <a:cs typeface="Arial" panose="020B0604020202020204" pitchFamily="34" charset="0"/>
          </a:endParaRPr>
        </a:p>
      </dsp:txBody>
      <dsp:txXfrm>
        <a:off x="4563914" y="2229468"/>
        <a:ext cx="1800000" cy="1173867"/>
      </dsp:txXfrm>
    </dsp:sp>
    <dsp:sp modelId="{B33638EC-E6EB-4CBE-A51E-DE880B25FD06}">
      <dsp:nvSpPr>
        <dsp:cNvPr id="0" name=""/>
        <dsp:cNvSpPr/>
      </dsp:nvSpPr>
      <dsp:spPr>
        <a:xfrm>
          <a:off x="7029914" y="789468"/>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69A78-F14A-46F9-8111-4E81C88AD429}">
      <dsp:nvSpPr>
        <dsp:cNvPr id="0" name=""/>
        <dsp:cNvSpPr/>
      </dsp:nvSpPr>
      <dsp:spPr>
        <a:xfrm>
          <a:off x="7263914" y="10234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AD2610-CC38-447B-9F6F-B6F2A9EF6AD7}">
      <dsp:nvSpPr>
        <dsp:cNvPr id="0" name=""/>
        <dsp:cNvSpPr/>
      </dsp:nvSpPr>
      <dsp:spPr>
        <a:xfrm>
          <a:off x="6678914" y="2229468"/>
          <a:ext cx="1800000" cy="117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dirty="0">
              <a:latin typeface="Arial" panose="020B0604020202020204" pitchFamily="34" charset="0"/>
              <a:cs typeface="Arial" panose="020B0604020202020204" pitchFamily="34" charset="0"/>
            </a:rPr>
            <a:t>Reduced risk of colorectal cancer </a:t>
          </a:r>
          <a:endParaRPr lang="en-US" sz="1600" kern="1200" dirty="0">
            <a:latin typeface="Arial" panose="020B0604020202020204" pitchFamily="34" charset="0"/>
            <a:cs typeface="Arial" panose="020B0604020202020204" pitchFamily="34" charset="0"/>
          </a:endParaRPr>
        </a:p>
      </dsp:txBody>
      <dsp:txXfrm>
        <a:off x="6678914" y="2229468"/>
        <a:ext cx="1800000" cy="1173867"/>
      </dsp:txXfrm>
    </dsp:sp>
    <dsp:sp modelId="{0005E678-E1F0-4847-B58A-C39AE6C0D60D}">
      <dsp:nvSpPr>
        <dsp:cNvPr id="0" name=""/>
        <dsp:cNvSpPr/>
      </dsp:nvSpPr>
      <dsp:spPr>
        <a:xfrm>
          <a:off x="9144914" y="789468"/>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493FF5-0F38-438F-A2E8-B030163E5F89}">
      <dsp:nvSpPr>
        <dsp:cNvPr id="0" name=""/>
        <dsp:cNvSpPr/>
      </dsp:nvSpPr>
      <dsp:spPr>
        <a:xfrm>
          <a:off x="9378914" y="10234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22D3BE-DDCC-437A-A609-EFCE051A8AA0}">
      <dsp:nvSpPr>
        <dsp:cNvPr id="0" name=""/>
        <dsp:cNvSpPr/>
      </dsp:nvSpPr>
      <dsp:spPr>
        <a:xfrm>
          <a:off x="8793914" y="2229468"/>
          <a:ext cx="1800000" cy="117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dirty="0">
              <a:latin typeface="Arial" panose="020B0604020202020204" pitchFamily="34" charset="0"/>
              <a:cs typeface="Arial" panose="020B0604020202020204" pitchFamily="34" charset="0"/>
            </a:rPr>
            <a:t>Reduce type II diabetes </a:t>
          </a:r>
          <a:endParaRPr lang="en-US" sz="1600" kern="1200" dirty="0">
            <a:latin typeface="Arial" panose="020B0604020202020204" pitchFamily="34" charset="0"/>
            <a:cs typeface="Arial" panose="020B0604020202020204" pitchFamily="34" charset="0"/>
          </a:endParaRPr>
        </a:p>
      </dsp:txBody>
      <dsp:txXfrm>
        <a:off x="8793914" y="2229468"/>
        <a:ext cx="1800000" cy="11738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05CE1-BA7E-470D-A07C-365BCBFB7F29}">
      <dsp:nvSpPr>
        <dsp:cNvPr id="0" name=""/>
        <dsp:cNvSpPr/>
      </dsp:nvSpPr>
      <dsp:spPr>
        <a:xfrm>
          <a:off x="8001" y="902987"/>
          <a:ext cx="2163558" cy="254536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A35A4B2-D065-45AA-8FC9-F3A8813AC3D2}">
      <dsp:nvSpPr>
        <dsp:cNvPr id="0" name=""/>
        <dsp:cNvSpPr/>
      </dsp:nvSpPr>
      <dsp:spPr>
        <a:xfrm>
          <a:off x="116178" y="1004802"/>
          <a:ext cx="1947202" cy="1654485"/>
        </a:xfrm>
        <a:prstGeom prst="rect">
          <a:avLst/>
        </a:prstGeom>
        <a:blipFill rotWithShape="1">
          <a:blip xmlns:r="http://schemas.openxmlformats.org/officeDocument/2006/relationships" r:embed="rId1"/>
          <a:srcRect/>
          <a:stretch>
            <a:fillRect l="-27000" r="-2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653436-96D0-488E-A8C1-532ED490B74A}">
      <dsp:nvSpPr>
        <dsp:cNvPr id="0" name=""/>
        <dsp:cNvSpPr/>
      </dsp:nvSpPr>
      <dsp:spPr>
        <a:xfrm>
          <a:off x="116178" y="2913844"/>
          <a:ext cx="1947202" cy="4326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Oestrogen pessaries or cream</a:t>
          </a:r>
        </a:p>
      </dsp:txBody>
      <dsp:txXfrm>
        <a:off x="116178" y="2913844"/>
        <a:ext cx="1947202" cy="432691"/>
      </dsp:txXfrm>
    </dsp:sp>
    <dsp:sp modelId="{AF414BF0-87DE-4A9C-A767-8130746493FD}">
      <dsp:nvSpPr>
        <dsp:cNvPr id="0" name=""/>
        <dsp:cNvSpPr/>
      </dsp:nvSpPr>
      <dsp:spPr>
        <a:xfrm>
          <a:off x="116178" y="2659287"/>
          <a:ext cx="1947202" cy="254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16178" y="2659287"/>
        <a:ext cx="1947202" cy="254556"/>
      </dsp:txXfrm>
    </dsp:sp>
    <dsp:sp modelId="{C9405875-F6B3-4AD2-B2BE-254EABC880F1}">
      <dsp:nvSpPr>
        <dsp:cNvPr id="0" name=""/>
        <dsp:cNvSpPr/>
      </dsp:nvSpPr>
      <dsp:spPr>
        <a:xfrm>
          <a:off x="2786680" y="902987"/>
          <a:ext cx="2163558" cy="254536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3E2D68A-418C-4FBF-B0BE-9F9FC72A3CB7}">
      <dsp:nvSpPr>
        <dsp:cNvPr id="0" name=""/>
        <dsp:cNvSpPr/>
      </dsp:nvSpPr>
      <dsp:spPr>
        <a:xfrm>
          <a:off x="2894858" y="1004802"/>
          <a:ext cx="1947202" cy="1654485"/>
        </a:xfrm>
        <a:prstGeom prst="rect">
          <a:avLst/>
        </a:prstGeom>
        <a:blipFill rotWithShape="1">
          <a:blip xmlns:r="http://schemas.openxmlformats.org/officeDocument/2006/relationships" r:embed="rId2"/>
          <a:srcRect/>
          <a:stretch>
            <a:fillRect t="-9000" b="-9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E296A6-034E-4F46-9DFB-01AB614FA318}">
      <dsp:nvSpPr>
        <dsp:cNvPr id="0" name=""/>
        <dsp:cNvSpPr/>
      </dsp:nvSpPr>
      <dsp:spPr>
        <a:xfrm>
          <a:off x="2894858" y="2913844"/>
          <a:ext cx="1947202" cy="4326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Vaginal moisturisers</a:t>
          </a:r>
        </a:p>
      </dsp:txBody>
      <dsp:txXfrm>
        <a:off x="2894858" y="2913844"/>
        <a:ext cx="1947202" cy="432691"/>
      </dsp:txXfrm>
    </dsp:sp>
    <dsp:sp modelId="{786CE0C7-B1F6-4EB2-AC1C-2265EA297884}">
      <dsp:nvSpPr>
        <dsp:cNvPr id="0" name=""/>
        <dsp:cNvSpPr/>
      </dsp:nvSpPr>
      <dsp:spPr>
        <a:xfrm>
          <a:off x="2894858" y="2659287"/>
          <a:ext cx="1947202" cy="254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894858" y="2659287"/>
        <a:ext cx="1947202" cy="254556"/>
      </dsp:txXfrm>
    </dsp:sp>
    <dsp:sp modelId="{DCEC498B-1572-4C35-B7FF-D54D61EF1D73}">
      <dsp:nvSpPr>
        <dsp:cNvPr id="0" name=""/>
        <dsp:cNvSpPr/>
      </dsp:nvSpPr>
      <dsp:spPr>
        <a:xfrm>
          <a:off x="5565360" y="902987"/>
          <a:ext cx="2163558" cy="254536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45EAFD7-8F43-4D80-B6A4-8540EEC82A81}">
      <dsp:nvSpPr>
        <dsp:cNvPr id="0" name=""/>
        <dsp:cNvSpPr/>
      </dsp:nvSpPr>
      <dsp:spPr>
        <a:xfrm>
          <a:off x="5673538" y="1004802"/>
          <a:ext cx="1947202" cy="1654485"/>
        </a:xfrm>
        <a:prstGeom prst="rect">
          <a:avLst/>
        </a:prstGeom>
        <a:blipFill rotWithShape="1">
          <a:blip xmlns:r="http://schemas.openxmlformats.org/officeDocument/2006/relationships" r:embed="rId3"/>
          <a:srcRect/>
          <a:stretch>
            <a:fillRect t="-9000" b="-9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974761-07EE-4103-91C1-7665699FBC07}">
      <dsp:nvSpPr>
        <dsp:cNvPr id="0" name=""/>
        <dsp:cNvSpPr/>
      </dsp:nvSpPr>
      <dsp:spPr>
        <a:xfrm>
          <a:off x="5673538" y="2913844"/>
          <a:ext cx="1947202" cy="4326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Lubrication</a:t>
          </a:r>
        </a:p>
      </dsp:txBody>
      <dsp:txXfrm>
        <a:off x="5673538" y="2913844"/>
        <a:ext cx="1947202" cy="432691"/>
      </dsp:txXfrm>
    </dsp:sp>
    <dsp:sp modelId="{9CA77604-7B8B-411E-AB1B-E3D35D6530C0}">
      <dsp:nvSpPr>
        <dsp:cNvPr id="0" name=""/>
        <dsp:cNvSpPr/>
      </dsp:nvSpPr>
      <dsp:spPr>
        <a:xfrm>
          <a:off x="5673538" y="2659287"/>
          <a:ext cx="1947202" cy="254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5673538" y="2659287"/>
        <a:ext cx="1947202" cy="254556"/>
      </dsp:txXfrm>
    </dsp:sp>
    <dsp:sp modelId="{CE2DA7F4-339F-4127-96E4-4AE12CCE00EF}">
      <dsp:nvSpPr>
        <dsp:cNvPr id="0" name=""/>
        <dsp:cNvSpPr/>
      </dsp:nvSpPr>
      <dsp:spPr>
        <a:xfrm>
          <a:off x="8352041" y="866894"/>
          <a:ext cx="2163558" cy="254536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9140E06-51B6-46B6-A1C7-5E10402744FE}">
      <dsp:nvSpPr>
        <dsp:cNvPr id="0" name=""/>
        <dsp:cNvSpPr/>
      </dsp:nvSpPr>
      <dsp:spPr>
        <a:xfrm>
          <a:off x="8452218" y="1004802"/>
          <a:ext cx="1947202" cy="1654485"/>
        </a:xfrm>
        <a:prstGeom prst="rect">
          <a:avLst/>
        </a:prstGeom>
        <a:blipFill rotWithShape="1">
          <a:blip xmlns:r="http://schemas.openxmlformats.org/officeDocument/2006/relationships" r:embed="rId4"/>
          <a:srcRect/>
          <a:stretch>
            <a:fillRect t="-9000" b="-9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69B8FB-B05A-4D34-8B6E-44CB4942494B}">
      <dsp:nvSpPr>
        <dsp:cNvPr id="0" name=""/>
        <dsp:cNvSpPr/>
      </dsp:nvSpPr>
      <dsp:spPr>
        <a:xfrm>
          <a:off x="8452218" y="2659287"/>
          <a:ext cx="1947202" cy="687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endParaRPr lang="en-GB" sz="3100" kern="1200"/>
        </a:p>
      </dsp:txBody>
      <dsp:txXfrm>
        <a:off x="8452218" y="2659287"/>
        <a:ext cx="1947202" cy="6872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CD1F4-1D1F-410B-BDEE-6AC569276FC9}">
      <dsp:nvSpPr>
        <dsp:cNvPr id="0" name=""/>
        <dsp:cNvSpPr/>
      </dsp:nvSpPr>
      <dsp:spPr>
        <a:xfrm>
          <a:off x="0" y="39687"/>
          <a:ext cx="3286125" cy="1971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latin typeface="Arial" panose="020B0604020202020204" pitchFamily="34" charset="0"/>
              <a:cs typeface="Arial" panose="020B0604020202020204" pitchFamily="34" charset="0"/>
            </a:rPr>
            <a:t>CBT for low mood and anxiety </a:t>
          </a:r>
          <a:endParaRPr lang="en-US" sz="3300" kern="1200">
            <a:latin typeface="Arial" panose="020B0604020202020204" pitchFamily="34" charset="0"/>
            <a:cs typeface="Arial" panose="020B0604020202020204" pitchFamily="34" charset="0"/>
          </a:endParaRPr>
        </a:p>
      </dsp:txBody>
      <dsp:txXfrm>
        <a:off x="0" y="39687"/>
        <a:ext cx="3286125" cy="1971675"/>
      </dsp:txXfrm>
    </dsp:sp>
    <dsp:sp modelId="{D9F762A7-DAA8-48A9-A5A8-665421B134EF}">
      <dsp:nvSpPr>
        <dsp:cNvPr id="0" name=""/>
        <dsp:cNvSpPr/>
      </dsp:nvSpPr>
      <dsp:spPr>
        <a:xfrm>
          <a:off x="3614737" y="39687"/>
          <a:ext cx="3286125" cy="1971675"/>
        </a:xfrm>
        <a:prstGeom prst="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latin typeface="Arial" panose="020B0604020202020204" pitchFamily="34" charset="0"/>
              <a:cs typeface="Arial" panose="020B0604020202020204" pitchFamily="34" charset="0"/>
            </a:rPr>
            <a:t>Certain antidepressants</a:t>
          </a:r>
          <a:endParaRPr lang="en-US" sz="3300" kern="1200" dirty="0">
            <a:latin typeface="Arial" panose="020B0604020202020204" pitchFamily="34" charset="0"/>
            <a:cs typeface="Arial" panose="020B0604020202020204" pitchFamily="34" charset="0"/>
          </a:endParaRPr>
        </a:p>
      </dsp:txBody>
      <dsp:txXfrm>
        <a:off x="3614737" y="39687"/>
        <a:ext cx="3286125" cy="1971675"/>
      </dsp:txXfrm>
    </dsp:sp>
    <dsp:sp modelId="{49BB897C-271B-4D9C-ABAC-033816C76CB9}">
      <dsp:nvSpPr>
        <dsp:cNvPr id="0" name=""/>
        <dsp:cNvSpPr/>
      </dsp:nvSpPr>
      <dsp:spPr>
        <a:xfrm>
          <a:off x="7229475" y="39687"/>
          <a:ext cx="3286125" cy="1971675"/>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latin typeface="Arial" panose="020B0604020202020204" pitchFamily="34" charset="0"/>
              <a:cs typeface="Arial" panose="020B0604020202020204" pitchFamily="34" charset="0"/>
            </a:rPr>
            <a:t>Clonidine</a:t>
          </a:r>
          <a:endParaRPr lang="en-US" sz="3300" kern="1200" dirty="0">
            <a:latin typeface="Arial" panose="020B0604020202020204" pitchFamily="34" charset="0"/>
            <a:cs typeface="Arial" panose="020B0604020202020204" pitchFamily="34" charset="0"/>
          </a:endParaRPr>
        </a:p>
      </dsp:txBody>
      <dsp:txXfrm>
        <a:off x="7229475" y="39687"/>
        <a:ext cx="3286125" cy="1971675"/>
      </dsp:txXfrm>
    </dsp:sp>
    <dsp:sp modelId="{0EA0CB79-50C4-4424-8690-1820397094D3}">
      <dsp:nvSpPr>
        <dsp:cNvPr id="0" name=""/>
        <dsp:cNvSpPr/>
      </dsp:nvSpPr>
      <dsp:spPr>
        <a:xfrm>
          <a:off x="1807368" y="2339975"/>
          <a:ext cx="3286125" cy="1971675"/>
        </a:xfrm>
        <a:prstGeom prst="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latin typeface="Arial" panose="020B0604020202020204" pitchFamily="34" charset="0"/>
              <a:cs typeface="Arial" panose="020B0604020202020204" pitchFamily="34" charset="0"/>
            </a:rPr>
            <a:t>Gabapentin (off-label) </a:t>
          </a:r>
          <a:endParaRPr lang="en-US" sz="3300" kern="1200" dirty="0">
            <a:latin typeface="Arial" panose="020B0604020202020204" pitchFamily="34" charset="0"/>
            <a:cs typeface="Arial" panose="020B0604020202020204" pitchFamily="34" charset="0"/>
          </a:endParaRPr>
        </a:p>
      </dsp:txBody>
      <dsp:txXfrm>
        <a:off x="1807368" y="2339975"/>
        <a:ext cx="3286125" cy="1971675"/>
      </dsp:txXfrm>
    </dsp:sp>
    <dsp:sp modelId="{E3E550C6-BC23-462A-AC68-ACF656399095}">
      <dsp:nvSpPr>
        <dsp:cNvPr id="0" name=""/>
        <dsp:cNvSpPr/>
      </dsp:nvSpPr>
      <dsp:spPr>
        <a:xfrm>
          <a:off x="5422106" y="2339975"/>
          <a:ext cx="3286125" cy="1971675"/>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latin typeface="Arial" panose="020B0604020202020204" pitchFamily="34" charset="0"/>
              <a:cs typeface="Arial" panose="020B0604020202020204" pitchFamily="34" charset="0"/>
            </a:rPr>
            <a:t>Isoflavones (soy) and black cohosh </a:t>
          </a:r>
          <a:endParaRPr lang="en-US" sz="3300" kern="1200" dirty="0">
            <a:latin typeface="Arial" panose="020B0604020202020204" pitchFamily="34" charset="0"/>
            <a:cs typeface="Arial" panose="020B0604020202020204" pitchFamily="34" charset="0"/>
          </a:endParaRPr>
        </a:p>
      </dsp:txBody>
      <dsp:txXfrm>
        <a:off x="5422106" y="2339975"/>
        <a:ext cx="3286125" cy="19716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30BF4-DB21-48DC-975E-77A9BD0878BA}">
      <dsp:nvSpPr>
        <dsp:cNvPr id="0" name=""/>
        <dsp:cNvSpPr/>
      </dsp:nvSpPr>
      <dsp:spPr>
        <a:xfrm>
          <a:off x="0" y="531"/>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B2ED0-AF01-4025-839C-A3B00F1033FB}">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0" i="0" kern="1200" baseline="0" dirty="0">
              <a:latin typeface="Arial" panose="020B0604020202020204" pitchFamily="34" charset="0"/>
              <a:cs typeface="Arial" panose="020B0604020202020204" pitchFamily="34" charset="0"/>
            </a:rPr>
            <a:t>Libido</a:t>
          </a:r>
          <a:endParaRPr lang="en-US" sz="2900" kern="1200" dirty="0">
            <a:latin typeface="Arial" panose="020B0604020202020204" pitchFamily="34" charset="0"/>
            <a:cs typeface="Arial" panose="020B0604020202020204" pitchFamily="34" charset="0"/>
          </a:endParaRPr>
        </a:p>
      </dsp:txBody>
      <dsp:txXfrm>
        <a:off x="0" y="531"/>
        <a:ext cx="10515600" cy="621467"/>
      </dsp:txXfrm>
    </dsp:sp>
    <dsp:sp modelId="{CA48B0EE-0235-4170-910C-2F210A2E40E4}">
      <dsp:nvSpPr>
        <dsp:cNvPr id="0" name=""/>
        <dsp:cNvSpPr/>
      </dsp:nvSpPr>
      <dsp:spPr>
        <a:xfrm>
          <a:off x="0" y="621999"/>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F7B8B-A6B3-4DC8-AB65-AEA2811DA5FA}">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0" i="0" kern="1200" baseline="0" dirty="0">
              <a:latin typeface="Arial" panose="020B0604020202020204" pitchFamily="34" charset="0"/>
              <a:cs typeface="Arial" panose="020B0604020202020204" pitchFamily="34" charset="0"/>
            </a:rPr>
            <a:t>Mood and energy</a:t>
          </a:r>
          <a:endParaRPr lang="en-US" sz="2900" kern="1200" dirty="0">
            <a:latin typeface="Arial" panose="020B0604020202020204" pitchFamily="34" charset="0"/>
            <a:cs typeface="Arial" panose="020B0604020202020204" pitchFamily="34" charset="0"/>
          </a:endParaRPr>
        </a:p>
      </dsp:txBody>
      <dsp:txXfrm>
        <a:off x="0" y="621999"/>
        <a:ext cx="10515600" cy="621467"/>
      </dsp:txXfrm>
    </dsp:sp>
    <dsp:sp modelId="{BA8F5ECA-45CD-4EA1-9AC1-40BCCD9D228F}">
      <dsp:nvSpPr>
        <dsp:cNvPr id="0" name=""/>
        <dsp:cNvSpPr/>
      </dsp:nvSpPr>
      <dsp:spPr>
        <a:xfrm>
          <a:off x="0" y="1243467"/>
          <a:ext cx="105156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3C3E4-CE63-4E15-95E4-22EB16CB8BF8}">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0" i="0" kern="1200" baseline="0" dirty="0">
              <a:latin typeface="Arial" panose="020B0604020202020204" pitchFamily="34" charset="0"/>
              <a:cs typeface="Arial" panose="020B0604020202020204" pitchFamily="34" charset="0"/>
            </a:rPr>
            <a:t>Cognitive function</a:t>
          </a:r>
          <a:endParaRPr lang="en-US" sz="2900" kern="1200" dirty="0">
            <a:latin typeface="Arial" panose="020B0604020202020204" pitchFamily="34" charset="0"/>
            <a:cs typeface="Arial" panose="020B0604020202020204" pitchFamily="34" charset="0"/>
          </a:endParaRPr>
        </a:p>
      </dsp:txBody>
      <dsp:txXfrm>
        <a:off x="0" y="1243467"/>
        <a:ext cx="10515600" cy="621467"/>
      </dsp:txXfrm>
    </dsp:sp>
    <dsp:sp modelId="{9163A9A6-621A-4042-B73B-6AAA71A0A69B}">
      <dsp:nvSpPr>
        <dsp:cNvPr id="0" name=""/>
        <dsp:cNvSpPr/>
      </dsp:nvSpPr>
      <dsp:spPr>
        <a:xfrm>
          <a:off x="0" y="1864935"/>
          <a:ext cx="1051560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72C799-0242-47FC-BD6A-D57AB0E897D9}">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0" i="0" kern="1200" baseline="0" dirty="0">
              <a:latin typeface="Arial" panose="020B0604020202020204" pitchFamily="34" charset="0"/>
              <a:cs typeface="Arial" panose="020B0604020202020204" pitchFamily="34" charset="0"/>
            </a:rPr>
            <a:t>Menstrual cycle</a:t>
          </a:r>
          <a:endParaRPr lang="en-US" sz="2900" kern="1200" dirty="0">
            <a:latin typeface="Arial" panose="020B0604020202020204" pitchFamily="34" charset="0"/>
            <a:cs typeface="Arial" panose="020B0604020202020204" pitchFamily="34" charset="0"/>
          </a:endParaRPr>
        </a:p>
      </dsp:txBody>
      <dsp:txXfrm>
        <a:off x="0" y="1864935"/>
        <a:ext cx="10515600" cy="621467"/>
      </dsp:txXfrm>
    </dsp:sp>
    <dsp:sp modelId="{FD0130B7-46A5-4F38-811F-7423516F8BC5}">
      <dsp:nvSpPr>
        <dsp:cNvPr id="0" name=""/>
        <dsp:cNvSpPr/>
      </dsp:nvSpPr>
      <dsp:spPr>
        <a:xfrm>
          <a:off x="0" y="2486402"/>
          <a:ext cx="105156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9C41A5-597F-46D2-84B0-C1B18BC62B92}">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0" i="0" kern="1200" baseline="0" dirty="0">
              <a:latin typeface="Arial" panose="020B0604020202020204" pitchFamily="34" charset="0"/>
              <a:cs typeface="Arial" panose="020B0604020202020204" pitchFamily="34" charset="0"/>
            </a:rPr>
            <a:t>Bone density</a:t>
          </a:r>
          <a:endParaRPr lang="en-US" sz="2900" kern="1200" dirty="0">
            <a:latin typeface="Arial" panose="020B0604020202020204" pitchFamily="34" charset="0"/>
            <a:cs typeface="Arial" panose="020B0604020202020204" pitchFamily="34" charset="0"/>
          </a:endParaRPr>
        </a:p>
      </dsp:txBody>
      <dsp:txXfrm>
        <a:off x="0" y="2486402"/>
        <a:ext cx="10515600" cy="621467"/>
      </dsp:txXfrm>
    </dsp:sp>
    <dsp:sp modelId="{A5360DB7-D716-4A40-A728-FA6F416A4146}">
      <dsp:nvSpPr>
        <dsp:cNvPr id="0" name=""/>
        <dsp:cNvSpPr/>
      </dsp:nvSpPr>
      <dsp:spPr>
        <a:xfrm>
          <a:off x="0" y="3107870"/>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BF486-FB02-4252-BFFD-07E839DA85BE}">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0" i="0" kern="1200" baseline="0" dirty="0">
              <a:latin typeface="Arial" panose="020B0604020202020204" pitchFamily="34" charset="0"/>
              <a:cs typeface="Arial" panose="020B0604020202020204" pitchFamily="34" charset="0"/>
            </a:rPr>
            <a:t>Muscle mass</a:t>
          </a:r>
          <a:endParaRPr lang="en-US" sz="2900" kern="1200" dirty="0">
            <a:latin typeface="Arial" panose="020B0604020202020204" pitchFamily="34" charset="0"/>
            <a:cs typeface="Arial" panose="020B0604020202020204" pitchFamily="34" charset="0"/>
          </a:endParaRPr>
        </a:p>
      </dsp:txBody>
      <dsp:txXfrm>
        <a:off x="0" y="3107870"/>
        <a:ext cx="10515600" cy="621467"/>
      </dsp:txXfrm>
    </dsp:sp>
    <dsp:sp modelId="{DB4A8B97-190B-4C5A-B9CA-DE1A8FEEDFF3}">
      <dsp:nvSpPr>
        <dsp:cNvPr id="0" name=""/>
        <dsp:cNvSpPr/>
      </dsp:nvSpPr>
      <dsp:spPr>
        <a:xfrm>
          <a:off x="0" y="3729338"/>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2DE542-A1C9-4BC9-A020-790F6C518FFD}">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0" i="0" kern="1200" baseline="0" dirty="0">
              <a:latin typeface="Arial" panose="020B0604020202020204" pitchFamily="34" charset="0"/>
              <a:cs typeface="Arial" panose="020B0604020202020204" pitchFamily="34" charset="0"/>
            </a:rPr>
            <a:t>Decreases body fat</a:t>
          </a:r>
          <a:endParaRPr lang="en-US" sz="2900" kern="1200" dirty="0">
            <a:latin typeface="Arial" panose="020B0604020202020204" pitchFamily="34" charset="0"/>
            <a:cs typeface="Arial" panose="020B0604020202020204" pitchFamily="34" charset="0"/>
          </a:endParaRPr>
        </a:p>
      </dsp:txBody>
      <dsp:txXfrm>
        <a:off x="0" y="3729338"/>
        <a:ext cx="10515600" cy="62146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5A7F7-45C5-4BA5-AB8A-AD7D995B6EF5}">
      <dsp:nvSpPr>
        <dsp:cNvPr id="0" name=""/>
        <dsp:cNvSpPr/>
      </dsp:nvSpPr>
      <dsp:spPr>
        <a:xfrm>
          <a:off x="0" y="3275482"/>
          <a:ext cx="10515600" cy="107508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b="0" i="0" kern="1200" baseline="0" dirty="0">
              <a:latin typeface="Arial" panose="020B0604020202020204" pitchFamily="34" charset="0"/>
              <a:cs typeface="Arial" panose="020B0604020202020204" pitchFamily="34" charset="0"/>
            </a:rPr>
            <a:t>Biopsychosocial approach has excluded other causes such as relationship, psychological and medication related HSDD e.g. SSRIs/SNRIs.</a:t>
          </a:r>
          <a:endParaRPr lang="en-US" sz="2200" kern="1200" dirty="0">
            <a:latin typeface="Arial" panose="020B0604020202020204" pitchFamily="34" charset="0"/>
            <a:cs typeface="Arial" panose="020B0604020202020204" pitchFamily="34" charset="0"/>
          </a:endParaRPr>
        </a:p>
      </dsp:txBody>
      <dsp:txXfrm>
        <a:off x="0" y="3275482"/>
        <a:ext cx="10515600" cy="1075086"/>
      </dsp:txXfrm>
    </dsp:sp>
    <dsp:sp modelId="{DE0E4B42-FF89-4BE1-B996-C055A1A22767}">
      <dsp:nvSpPr>
        <dsp:cNvPr id="0" name=""/>
        <dsp:cNvSpPr/>
      </dsp:nvSpPr>
      <dsp:spPr>
        <a:xfrm rot="10800000">
          <a:off x="0" y="1638125"/>
          <a:ext cx="10515600" cy="1653482"/>
        </a:xfrm>
        <a:prstGeom prst="upArrowCallou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b="0" i="0" kern="1200" baseline="0" dirty="0">
              <a:latin typeface="Arial" panose="020B0604020202020204" pitchFamily="34" charset="0"/>
              <a:cs typeface="Arial" panose="020B0604020202020204" pitchFamily="34" charset="0"/>
            </a:rPr>
            <a:t>The NICE Menopause Guideline (NG23) and the BMS recommend that a trial of conventional HRT is given before testosterone supplementation is considered.</a:t>
          </a:r>
          <a:endParaRPr lang="en-US" sz="2200" kern="1200" dirty="0">
            <a:latin typeface="Arial" panose="020B0604020202020204" pitchFamily="34" charset="0"/>
            <a:cs typeface="Arial" panose="020B0604020202020204" pitchFamily="34" charset="0"/>
          </a:endParaRPr>
        </a:p>
      </dsp:txBody>
      <dsp:txXfrm rot="10800000">
        <a:off x="0" y="1638125"/>
        <a:ext cx="10515600" cy="1074383"/>
      </dsp:txXfrm>
    </dsp:sp>
    <dsp:sp modelId="{1DC79941-0DCB-4184-A9C7-4A05C898D267}">
      <dsp:nvSpPr>
        <dsp:cNvPr id="0" name=""/>
        <dsp:cNvSpPr/>
      </dsp:nvSpPr>
      <dsp:spPr>
        <a:xfrm rot="10800000">
          <a:off x="0" y="769"/>
          <a:ext cx="10515600" cy="1653482"/>
        </a:xfrm>
        <a:prstGeom prst="upArrowCallou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b="0" i="0" kern="1200" baseline="0" dirty="0">
              <a:latin typeface="Arial" panose="020B0604020202020204" pitchFamily="34" charset="0"/>
              <a:cs typeface="Arial" panose="020B0604020202020204" pitchFamily="34" charset="0"/>
            </a:rPr>
            <a:t>Testosterone supplementation should only be considered in women who complain of low sexual desire.</a:t>
          </a:r>
          <a:endParaRPr lang="en-US" sz="2200" kern="1200" dirty="0">
            <a:latin typeface="Arial" panose="020B0604020202020204" pitchFamily="34" charset="0"/>
            <a:cs typeface="Arial" panose="020B0604020202020204" pitchFamily="34" charset="0"/>
          </a:endParaRPr>
        </a:p>
      </dsp:txBody>
      <dsp:txXfrm rot="10800000">
        <a:off x="0" y="769"/>
        <a:ext cx="10515600" cy="10743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42B2A-A2D8-4DD7-89C7-DE40AA8E7DEE}">
      <dsp:nvSpPr>
        <dsp:cNvPr id="0" name=""/>
        <dsp:cNvSpPr/>
      </dsp:nvSpPr>
      <dsp:spPr>
        <a:xfrm>
          <a:off x="0" y="0"/>
          <a:ext cx="8097012" cy="78324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Testosterone supplementation is a recognised part of HRT but is currently unlicensed for use in women and ONLY indicated to treat low libido.</a:t>
          </a:r>
          <a:endParaRPr lang="en-US" sz="1500" kern="1200" dirty="0">
            <a:latin typeface="Arial" panose="020B0604020202020204" pitchFamily="34" charset="0"/>
            <a:cs typeface="Arial" panose="020B0604020202020204" pitchFamily="34" charset="0"/>
          </a:endParaRPr>
        </a:p>
      </dsp:txBody>
      <dsp:txXfrm>
        <a:off x="22940" y="22940"/>
        <a:ext cx="7160195" cy="737360"/>
      </dsp:txXfrm>
    </dsp:sp>
    <dsp:sp modelId="{ADFCC92E-5F14-46A9-B0BB-CD18C32D50FF}">
      <dsp:nvSpPr>
        <dsp:cNvPr id="0" name=""/>
        <dsp:cNvSpPr/>
      </dsp:nvSpPr>
      <dsp:spPr>
        <a:xfrm>
          <a:off x="604647" y="892024"/>
          <a:ext cx="8097012" cy="78324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Patients need to have adequate levels of oestradiol to benefit from testosterone, so they must have been on standard HRT first for 3 months before considering testosterone. </a:t>
          </a:r>
          <a:endParaRPr lang="en-US" sz="1500" kern="1200" dirty="0">
            <a:latin typeface="Arial" panose="020B0604020202020204" pitchFamily="34" charset="0"/>
            <a:cs typeface="Arial" panose="020B0604020202020204" pitchFamily="34" charset="0"/>
          </a:endParaRPr>
        </a:p>
      </dsp:txBody>
      <dsp:txXfrm>
        <a:off x="627587" y="914964"/>
        <a:ext cx="6937378" cy="737360"/>
      </dsp:txXfrm>
    </dsp:sp>
    <dsp:sp modelId="{E4F33449-E5D1-408A-A09A-C207328FD756}">
      <dsp:nvSpPr>
        <dsp:cNvPr id="0" name=""/>
        <dsp:cNvSpPr/>
      </dsp:nvSpPr>
      <dsp:spPr>
        <a:xfrm>
          <a:off x="1209293" y="1784048"/>
          <a:ext cx="8097012" cy="783240"/>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Consider a trial of testosterone if: testosterone levels are low (blood test) </a:t>
          </a:r>
          <a:endParaRPr lang="en-US" sz="1500" kern="1200" dirty="0">
            <a:latin typeface="Arial" panose="020B0604020202020204" pitchFamily="34" charset="0"/>
            <a:cs typeface="Arial" panose="020B0604020202020204" pitchFamily="34" charset="0"/>
          </a:endParaRPr>
        </a:p>
      </dsp:txBody>
      <dsp:txXfrm>
        <a:off x="1232233" y="1806988"/>
        <a:ext cx="6937378" cy="737360"/>
      </dsp:txXfrm>
    </dsp:sp>
    <dsp:sp modelId="{437A447D-155C-41AA-9E20-DF7EA22ED7E4}">
      <dsp:nvSpPr>
        <dsp:cNvPr id="0" name=""/>
        <dsp:cNvSpPr/>
      </dsp:nvSpPr>
      <dsp:spPr>
        <a:xfrm>
          <a:off x="1813940" y="2676072"/>
          <a:ext cx="8097012" cy="78324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Re-check bloods 2-3 months</a:t>
          </a:r>
          <a:endParaRPr lang="en-US" sz="1500" kern="1200" dirty="0">
            <a:latin typeface="Arial" panose="020B0604020202020204" pitchFamily="34" charset="0"/>
            <a:cs typeface="Arial" panose="020B0604020202020204" pitchFamily="34" charset="0"/>
          </a:endParaRPr>
        </a:p>
      </dsp:txBody>
      <dsp:txXfrm>
        <a:off x="1836880" y="2699012"/>
        <a:ext cx="6937378" cy="737360"/>
      </dsp:txXfrm>
    </dsp:sp>
    <dsp:sp modelId="{FC07A8A3-0E2C-4D28-85EF-3FB5F3BD6475}">
      <dsp:nvSpPr>
        <dsp:cNvPr id="0" name=""/>
        <dsp:cNvSpPr/>
      </dsp:nvSpPr>
      <dsp:spPr>
        <a:xfrm>
          <a:off x="2418587" y="3568097"/>
          <a:ext cx="8097012" cy="78324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If no improvement by 6 months- review and consider stopping </a:t>
          </a:r>
          <a:endParaRPr lang="en-US" sz="1500" kern="1200" dirty="0">
            <a:latin typeface="Arial" panose="020B0604020202020204" pitchFamily="34" charset="0"/>
            <a:cs typeface="Arial" panose="020B0604020202020204" pitchFamily="34" charset="0"/>
          </a:endParaRPr>
        </a:p>
      </dsp:txBody>
      <dsp:txXfrm>
        <a:off x="2441527" y="3591037"/>
        <a:ext cx="6937378" cy="737360"/>
      </dsp:txXfrm>
    </dsp:sp>
    <dsp:sp modelId="{6D22D005-071B-4865-9A40-617C2CE069F3}">
      <dsp:nvSpPr>
        <dsp:cNvPr id="0" name=""/>
        <dsp:cNvSpPr/>
      </dsp:nvSpPr>
      <dsp:spPr>
        <a:xfrm>
          <a:off x="7587905" y="572200"/>
          <a:ext cx="509106" cy="509106"/>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D0FE4891-BAA1-4B20-8123-537C7748A894}">
      <dsp:nvSpPr>
        <dsp:cNvPr id="0" name=""/>
        <dsp:cNvSpPr/>
      </dsp:nvSpPr>
      <dsp:spPr>
        <a:xfrm>
          <a:off x="8192552" y="1464225"/>
          <a:ext cx="509106" cy="509106"/>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63D9D560-32F9-4F0B-8E38-6792D36F437A}">
      <dsp:nvSpPr>
        <dsp:cNvPr id="0" name=""/>
        <dsp:cNvSpPr/>
      </dsp:nvSpPr>
      <dsp:spPr>
        <a:xfrm>
          <a:off x="8797199" y="2343195"/>
          <a:ext cx="509106" cy="509106"/>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4D04084D-A134-4D97-8AEE-BCFCB5D20F34}">
      <dsp:nvSpPr>
        <dsp:cNvPr id="0" name=""/>
        <dsp:cNvSpPr/>
      </dsp:nvSpPr>
      <dsp:spPr>
        <a:xfrm>
          <a:off x="9401846" y="3243922"/>
          <a:ext cx="509106" cy="509106"/>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2534F-FDEA-4D63-A89C-4678959A445D}">
      <dsp:nvSpPr>
        <dsp:cNvPr id="0" name=""/>
        <dsp:cNvSpPr/>
      </dsp:nvSpPr>
      <dsp:spPr>
        <a:xfrm rot="5400000">
          <a:off x="6711057" y="-2597027"/>
          <a:ext cx="1439732" cy="6993810"/>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latin typeface="Arial" panose="020B0604020202020204" pitchFamily="34" charset="0"/>
              <a:cs typeface="Arial" panose="020B0604020202020204" pitchFamily="34" charset="0"/>
            </a:rPr>
            <a:t>Pregnant or breast feeding</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n-GB" sz="1700" kern="1200" dirty="0">
              <a:latin typeface="Arial" panose="020B0604020202020204" pitchFamily="34" charset="0"/>
              <a:cs typeface="Arial" panose="020B0604020202020204" pitchFamily="34" charset="0"/>
            </a:rPr>
            <a:t>Active liver disease </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n-GB" sz="1700" kern="1200" dirty="0">
              <a:latin typeface="Arial" panose="020B0604020202020204" pitchFamily="34" charset="0"/>
              <a:cs typeface="Arial" panose="020B0604020202020204" pitchFamily="34" charset="0"/>
            </a:rPr>
            <a:t>History of hormone sensitive Cancer </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n-GB" sz="1700" kern="1200" dirty="0">
              <a:latin typeface="Arial" panose="020B0604020202020204" pitchFamily="34" charset="0"/>
              <a:cs typeface="Arial" panose="020B0604020202020204" pitchFamily="34" charset="0"/>
            </a:rPr>
            <a:t>Competitive athletes</a:t>
          </a:r>
          <a:endParaRPr lang="en-US" sz="1700" kern="1200" dirty="0">
            <a:latin typeface="Arial" panose="020B0604020202020204" pitchFamily="34" charset="0"/>
            <a:cs typeface="Arial" panose="020B0604020202020204" pitchFamily="34" charset="0"/>
          </a:endParaRPr>
        </a:p>
      </dsp:txBody>
      <dsp:txXfrm rot="-5400000">
        <a:off x="3934018" y="250294"/>
        <a:ext cx="6923528" cy="1299168"/>
      </dsp:txXfrm>
    </dsp:sp>
    <dsp:sp modelId="{A78FA3A3-7FB9-4261-8C50-5638A01E12B0}">
      <dsp:nvSpPr>
        <dsp:cNvPr id="0" name=""/>
        <dsp:cNvSpPr/>
      </dsp:nvSpPr>
      <dsp:spPr>
        <a:xfrm>
          <a:off x="0" y="45"/>
          <a:ext cx="3934018" cy="179966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rial" panose="020B0604020202020204" pitchFamily="34" charset="0"/>
              <a:cs typeface="Arial" panose="020B0604020202020204" pitchFamily="34" charset="0"/>
            </a:rPr>
            <a:t>Contraindications:</a:t>
          </a:r>
          <a:endParaRPr lang="en-US" sz="3200" kern="1200" dirty="0">
            <a:latin typeface="Arial" panose="020B0604020202020204" pitchFamily="34" charset="0"/>
            <a:cs typeface="Arial" panose="020B0604020202020204" pitchFamily="34" charset="0"/>
          </a:endParaRPr>
        </a:p>
      </dsp:txBody>
      <dsp:txXfrm>
        <a:off x="87852" y="87897"/>
        <a:ext cx="3758314" cy="1623961"/>
      </dsp:txXfrm>
    </dsp:sp>
    <dsp:sp modelId="{093E78CF-A795-4006-A608-7B8E14983AE5}">
      <dsp:nvSpPr>
        <dsp:cNvPr id="0" name=""/>
        <dsp:cNvSpPr/>
      </dsp:nvSpPr>
      <dsp:spPr>
        <a:xfrm rot="5400000">
          <a:off x="6711057" y="-707378"/>
          <a:ext cx="1439732" cy="6993810"/>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latin typeface="Arial" panose="020B0604020202020204" pitchFamily="34" charset="0"/>
              <a:cs typeface="Arial" panose="020B0604020202020204" pitchFamily="34" charset="0"/>
            </a:rPr>
            <a:t>Hair growth, acne, weight gain – usually reversible</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n-GB" sz="1700" kern="1200" dirty="0">
              <a:latin typeface="Arial" panose="020B0604020202020204" pitchFamily="34" charset="0"/>
              <a:cs typeface="Arial" panose="020B0604020202020204" pitchFamily="34" charset="0"/>
            </a:rPr>
            <a:t>Alopecia, deepening of the voice, Clitoral enlargement – can be irreversible</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n-GB" sz="1700" kern="1200" dirty="0">
              <a:latin typeface="Arial" panose="020B0604020202020204" pitchFamily="34" charset="0"/>
              <a:cs typeface="Arial" panose="020B0604020202020204" pitchFamily="34" charset="0"/>
            </a:rPr>
            <a:t>More data is required for long term outcomes on CVD and Breast Ca risk. </a:t>
          </a:r>
          <a:endParaRPr lang="en-US" sz="1700" kern="1200" dirty="0">
            <a:latin typeface="Arial" panose="020B0604020202020204" pitchFamily="34" charset="0"/>
            <a:cs typeface="Arial" panose="020B0604020202020204" pitchFamily="34" charset="0"/>
          </a:endParaRPr>
        </a:p>
      </dsp:txBody>
      <dsp:txXfrm rot="-5400000">
        <a:off x="3934018" y="2139943"/>
        <a:ext cx="6923528" cy="1299168"/>
      </dsp:txXfrm>
    </dsp:sp>
    <dsp:sp modelId="{E9FD12A0-524C-4179-BBC2-F8A1F0A6D12C}">
      <dsp:nvSpPr>
        <dsp:cNvPr id="0" name=""/>
        <dsp:cNvSpPr/>
      </dsp:nvSpPr>
      <dsp:spPr>
        <a:xfrm>
          <a:off x="0" y="1889694"/>
          <a:ext cx="3934018" cy="179966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rial" panose="020B0604020202020204" pitchFamily="34" charset="0"/>
              <a:cs typeface="Arial" panose="020B0604020202020204" pitchFamily="34" charset="0"/>
            </a:rPr>
            <a:t>Counsel about possible side effects:</a:t>
          </a:r>
          <a:endParaRPr lang="en-US" sz="3200" kern="1200" dirty="0">
            <a:latin typeface="Arial" panose="020B0604020202020204" pitchFamily="34" charset="0"/>
            <a:cs typeface="Arial" panose="020B0604020202020204" pitchFamily="34" charset="0"/>
          </a:endParaRPr>
        </a:p>
      </dsp:txBody>
      <dsp:txXfrm>
        <a:off x="87852" y="1977546"/>
        <a:ext cx="3758314" cy="1623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4C205-9B50-42B3-802A-306646B77C63}">
      <dsp:nvSpPr>
        <dsp:cNvPr id="0" name=""/>
        <dsp:cNvSpPr/>
      </dsp:nvSpPr>
      <dsp:spPr>
        <a:xfrm>
          <a:off x="0" y="108546"/>
          <a:ext cx="5421486" cy="77395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Menopause = Menstruation (periods) stops </a:t>
          </a:r>
          <a:endParaRPr lang="en-US" sz="1400" kern="1200"/>
        </a:p>
      </dsp:txBody>
      <dsp:txXfrm>
        <a:off x="37781" y="146327"/>
        <a:ext cx="5345924" cy="698393"/>
      </dsp:txXfrm>
    </dsp:sp>
    <dsp:sp modelId="{8655355C-1841-429F-B8A1-72FFD50767A2}">
      <dsp:nvSpPr>
        <dsp:cNvPr id="0" name=""/>
        <dsp:cNvSpPr/>
      </dsp:nvSpPr>
      <dsp:spPr>
        <a:xfrm>
          <a:off x="0" y="922821"/>
          <a:ext cx="5421486" cy="773955"/>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Average age is 51(UK)</a:t>
          </a:r>
          <a:endParaRPr lang="en-US" sz="1400" kern="1200"/>
        </a:p>
      </dsp:txBody>
      <dsp:txXfrm>
        <a:off x="37781" y="960602"/>
        <a:ext cx="5345924" cy="698393"/>
      </dsp:txXfrm>
    </dsp:sp>
    <dsp:sp modelId="{8E0F9CAF-13CA-46B1-8E67-FF80C66C4A97}">
      <dsp:nvSpPr>
        <dsp:cNvPr id="0" name=""/>
        <dsp:cNvSpPr/>
      </dsp:nvSpPr>
      <dsp:spPr>
        <a:xfrm>
          <a:off x="0" y="1737096"/>
          <a:ext cx="5421486" cy="773955"/>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All women experience the menopause</a:t>
          </a:r>
          <a:endParaRPr lang="en-US" sz="1400" kern="1200"/>
        </a:p>
      </dsp:txBody>
      <dsp:txXfrm>
        <a:off x="37781" y="1774877"/>
        <a:ext cx="5345924" cy="698393"/>
      </dsp:txXfrm>
    </dsp:sp>
    <dsp:sp modelId="{63097650-8F99-4C33-8061-3488B585DDC9}">
      <dsp:nvSpPr>
        <dsp:cNvPr id="0" name=""/>
        <dsp:cNvSpPr/>
      </dsp:nvSpPr>
      <dsp:spPr>
        <a:xfrm>
          <a:off x="0" y="2551372"/>
          <a:ext cx="5421486" cy="773955"/>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Menopause can occur earlier if the ovaries are damaged by treatment such as chemotherapy/ radiotherapy, or surgically removed</a:t>
          </a:r>
          <a:endParaRPr lang="en-US" sz="1400" kern="1200" dirty="0"/>
        </a:p>
      </dsp:txBody>
      <dsp:txXfrm>
        <a:off x="37781" y="2589153"/>
        <a:ext cx="5345924" cy="698393"/>
      </dsp:txXfrm>
    </dsp:sp>
    <dsp:sp modelId="{1523A40E-6685-41B9-8653-7F79F8F11564}">
      <dsp:nvSpPr>
        <dsp:cNvPr id="0" name=""/>
        <dsp:cNvSpPr/>
      </dsp:nvSpPr>
      <dsp:spPr>
        <a:xfrm>
          <a:off x="0" y="3365647"/>
          <a:ext cx="5421486" cy="773955"/>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8 out 10 women have symptoms</a:t>
          </a:r>
          <a:endParaRPr lang="en-US" sz="1400" kern="1200"/>
        </a:p>
      </dsp:txBody>
      <dsp:txXfrm>
        <a:off x="37781" y="3403428"/>
        <a:ext cx="5345924" cy="698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F3FD9-97AD-4682-B4DC-6DD7343CE62D}">
      <dsp:nvSpPr>
        <dsp:cNvPr id="0" name=""/>
        <dsp:cNvSpPr/>
      </dsp:nvSpPr>
      <dsp:spPr>
        <a:xfrm>
          <a:off x="0" y="75020"/>
          <a:ext cx="6666833" cy="12741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Pre-menopause – begins at puberty and lasts until women enters menopausal transition</a:t>
          </a:r>
          <a:endParaRPr lang="en-US" sz="2400" kern="1200" dirty="0">
            <a:latin typeface="Arial" panose="020B0604020202020204" pitchFamily="34" charset="0"/>
            <a:cs typeface="Arial" panose="020B0604020202020204" pitchFamily="34" charset="0"/>
          </a:endParaRPr>
        </a:p>
      </dsp:txBody>
      <dsp:txXfrm>
        <a:off x="62198" y="137218"/>
        <a:ext cx="6542437" cy="1149734"/>
      </dsp:txXfrm>
    </dsp:sp>
    <dsp:sp modelId="{EDCF74FB-E131-4988-BBDA-32C10A811011}">
      <dsp:nvSpPr>
        <dsp:cNvPr id="0" name=""/>
        <dsp:cNvSpPr/>
      </dsp:nvSpPr>
      <dsp:spPr>
        <a:xfrm>
          <a:off x="0" y="1418270"/>
          <a:ext cx="6666833" cy="1274130"/>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Peri-menopause – ovaries start to decrease/ fluctuate in hormone production, and can cause symptoms</a:t>
          </a:r>
          <a:endParaRPr lang="en-US" sz="2400" kern="1200" dirty="0">
            <a:latin typeface="Arial" panose="020B0604020202020204" pitchFamily="34" charset="0"/>
            <a:cs typeface="Arial" panose="020B0604020202020204" pitchFamily="34" charset="0"/>
          </a:endParaRPr>
        </a:p>
      </dsp:txBody>
      <dsp:txXfrm>
        <a:off x="62198" y="1480468"/>
        <a:ext cx="6542437" cy="1149734"/>
      </dsp:txXfrm>
    </dsp:sp>
    <dsp:sp modelId="{50D60D30-6CDF-4F00-ABB5-AFE85B74FD32}">
      <dsp:nvSpPr>
        <dsp:cNvPr id="0" name=""/>
        <dsp:cNvSpPr/>
      </dsp:nvSpPr>
      <dsp:spPr>
        <a:xfrm>
          <a:off x="0" y="2761520"/>
          <a:ext cx="6666833" cy="1274130"/>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Menopausal phase – the end of menstruation</a:t>
          </a:r>
          <a:endParaRPr lang="en-US" sz="2400" kern="1200" dirty="0">
            <a:latin typeface="Arial" panose="020B0604020202020204" pitchFamily="34" charset="0"/>
            <a:cs typeface="Arial" panose="020B0604020202020204" pitchFamily="34" charset="0"/>
          </a:endParaRPr>
        </a:p>
      </dsp:txBody>
      <dsp:txXfrm>
        <a:off x="62198" y="2823718"/>
        <a:ext cx="6542437" cy="1149734"/>
      </dsp:txXfrm>
    </dsp:sp>
    <dsp:sp modelId="{11D7F43E-D0DA-4D1F-90BC-01004D0FB732}">
      <dsp:nvSpPr>
        <dsp:cNvPr id="0" name=""/>
        <dsp:cNvSpPr/>
      </dsp:nvSpPr>
      <dsp:spPr>
        <a:xfrm>
          <a:off x="0" y="4104770"/>
          <a:ext cx="6666833" cy="127413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Post menopause – 12 months after last period </a:t>
          </a:r>
          <a:endParaRPr lang="en-US" sz="2400" kern="1200" dirty="0">
            <a:latin typeface="Arial" panose="020B0604020202020204" pitchFamily="34" charset="0"/>
            <a:cs typeface="Arial" panose="020B0604020202020204" pitchFamily="34" charset="0"/>
          </a:endParaRPr>
        </a:p>
      </dsp:txBody>
      <dsp:txXfrm>
        <a:off x="62198" y="4166968"/>
        <a:ext cx="6542437" cy="11497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0BEC0-805D-4988-8277-CCD60C1805EE}">
      <dsp:nvSpPr>
        <dsp:cNvPr id="0" name=""/>
        <dsp:cNvSpPr/>
      </dsp:nvSpPr>
      <dsp:spPr>
        <a:xfrm>
          <a:off x="0" y="18638"/>
          <a:ext cx="10515600" cy="13689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latin typeface="Arial" panose="020B0604020202020204" pitchFamily="34" charset="0"/>
              <a:cs typeface="Arial" panose="020B0604020202020204" pitchFamily="34" charset="0"/>
            </a:rPr>
            <a:t>Early menopause – between the ages 40-44</a:t>
          </a:r>
          <a:endParaRPr lang="en-US" sz="3600" kern="1200" dirty="0">
            <a:latin typeface="Arial" panose="020B0604020202020204" pitchFamily="34" charset="0"/>
            <a:cs typeface="Arial" panose="020B0604020202020204" pitchFamily="34" charset="0"/>
          </a:endParaRPr>
        </a:p>
      </dsp:txBody>
      <dsp:txXfrm>
        <a:off x="66824" y="85462"/>
        <a:ext cx="10381952" cy="1235252"/>
      </dsp:txXfrm>
    </dsp:sp>
    <dsp:sp modelId="{C424AD6C-89B0-4948-AC93-C9BC9C08FDD6}">
      <dsp:nvSpPr>
        <dsp:cNvPr id="0" name=""/>
        <dsp:cNvSpPr/>
      </dsp:nvSpPr>
      <dsp:spPr>
        <a:xfrm>
          <a:off x="0" y="1491219"/>
          <a:ext cx="10515600" cy="136890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latin typeface="Arial" panose="020B0604020202020204" pitchFamily="34" charset="0"/>
              <a:cs typeface="Arial" panose="020B0604020202020204" pitchFamily="34" charset="0"/>
            </a:rPr>
            <a:t>Premature Ovarian Insufficiency (POI) – menopause before the age of 40 </a:t>
          </a:r>
          <a:endParaRPr lang="en-US" sz="3600" kern="1200" dirty="0">
            <a:latin typeface="Arial" panose="020B0604020202020204" pitchFamily="34" charset="0"/>
            <a:cs typeface="Arial" panose="020B0604020202020204" pitchFamily="34" charset="0"/>
          </a:endParaRPr>
        </a:p>
      </dsp:txBody>
      <dsp:txXfrm>
        <a:off x="66824" y="1558043"/>
        <a:ext cx="10381952" cy="1235252"/>
      </dsp:txXfrm>
    </dsp:sp>
    <dsp:sp modelId="{F7048140-DE00-403B-9F4A-BE66D54786BD}">
      <dsp:nvSpPr>
        <dsp:cNvPr id="0" name=""/>
        <dsp:cNvSpPr/>
      </dsp:nvSpPr>
      <dsp:spPr>
        <a:xfrm>
          <a:off x="0" y="2963799"/>
          <a:ext cx="10515600" cy="136890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latin typeface="Arial" panose="020B0604020202020204" pitchFamily="34" charset="0"/>
              <a:cs typeface="Arial" panose="020B0604020202020204" pitchFamily="34" charset="0"/>
            </a:rPr>
            <a:t>Surgical menopause – the surgical removal of the ovaries </a:t>
          </a:r>
          <a:endParaRPr lang="en-US" sz="3600" kern="1200" dirty="0">
            <a:latin typeface="Arial" panose="020B0604020202020204" pitchFamily="34" charset="0"/>
            <a:cs typeface="Arial" panose="020B0604020202020204" pitchFamily="34" charset="0"/>
          </a:endParaRPr>
        </a:p>
      </dsp:txBody>
      <dsp:txXfrm>
        <a:off x="66824" y="3030623"/>
        <a:ext cx="10381952" cy="12352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7665D-3893-4C3E-AF30-87D33334C84F}">
      <dsp:nvSpPr>
        <dsp:cNvPr id="0" name=""/>
        <dsp:cNvSpPr/>
      </dsp:nvSpPr>
      <dsp:spPr>
        <a:xfrm>
          <a:off x="0" y="260340"/>
          <a:ext cx="10665178" cy="13689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Blood tests are not required after the age of 45 years of age</a:t>
          </a:r>
          <a:endParaRPr lang="en-US" sz="2600" kern="1200" dirty="0">
            <a:latin typeface="Arial" panose="020B0604020202020204" pitchFamily="34" charset="0"/>
            <a:cs typeface="Arial" panose="020B0604020202020204" pitchFamily="34" charset="0"/>
          </a:endParaRPr>
        </a:p>
      </dsp:txBody>
      <dsp:txXfrm>
        <a:off x="66824" y="327164"/>
        <a:ext cx="10531530" cy="1235252"/>
      </dsp:txXfrm>
    </dsp:sp>
    <dsp:sp modelId="{B8349D5C-4590-42BA-93A1-445B2AA3844F}">
      <dsp:nvSpPr>
        <dsp:cNvPr id="0" name=""/>
        <dsp:cNvSpPr/>
      </dsp:nvSpPr>
      <dsp:spPr>
        <a:xfrm>
          <a:off x="0" y="1704120"/>
          <a:ext cx="10665178" cy="13689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0" i="0" kern="1200" dirty="0">
              <a:latin typeface="Arial" panose="020B0604020202020204" pitchFamily="34" charset="0"/>
              <a:cs typeface="Arial" panose="020B0604020202020204" pitchFamily="34" charset="0"/>
            </a:rPr>
            <a:t>The tests measure levels of a hormone called FSH (follicle-stimulating hormones). However, hormone levels go up and down all the time, even during the course of a day, so the test isn’t always accurate.</a:t>
          </a:r>
          <a:endParaRPr lang="en-US" sz="2600" kern="1200" dirty="0">
            <a:latin typeface="Arial" panose="020B0604020202020204" pitchFamily="34" charset="0"/>
            <a:cs typeface="Arial" panose="020B0604020202020204" pitchFamily="34" charset="0"/>
          </a:endParaRPr>
        </a:p>
      </dsp:txBody>
      <dsp:txXfrm>
        <a:off x="66824" y="1770944"/>
        <a:ext cx="10531530" cy="1235252"/>
      </dsp:txXfrm>
    </dsp:sp>
    <dsp:sp modelId="{2079ECDE-7311-4D1D-9254-E7BCDB34B8B0}">
      <dsp:nvSpPr>
        <dsp:cNvPr id="0" name=""/>
        <dsp:cNvSpPr/>
      </dsp:nvSpPr>
      <dsp:spPr>
        <a:xfrm>
          <a:off x="0" y="3147900"/>
          <a:ext cx="10665178" cy="13689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0" i="0" kern="1200" dirty="0">
              <a:latin typeface="Arial" panose="020B0604020202020204" pitchFamily="34" charset="0"/>
              <a:cs typeface="Arial" panose="020B0604020202020204" pitchFamily="34" charset="0"/>
            </a:rPr>
            <a:t>Women can still get pregnant if their periods are irregular - experts advise using contraception until the age of 55</a:t>
          </a:r>
          <a:endParaRPr lang="en-US" sz="2600" kern="1200" dirty="0">
            <a:latin typeface="Arial" panose="020B0604020202020204" pitchFamily="34" charset="0"/>
            <a:cs typeface="Arial" panose="020B0604020202020204" pitchFamily="34" charset="0"/>
          </a:endParaRPr>
        </a:p>
      </dsp:txBody>
      <dsp:txXfrm>
        <a:off x="66824" y="3214724"/>
        <a:ext cx="10531530" cy="12352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9F85F-D34C-4043-9617-837503027A19}">
      <dsp:nvSpPr>
        <dsp:cNvPr id="0" name=""/>
        <dsp:cNvSpPr/>
      </dsp:nvSpPr>
      <dsp:spPr>
        <a:xfrm>
          <a:off x="3844" y="81035"/>
          <a:ext cx="2311588" cy="61995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Vasomotor</a:t>
          </a:r>
        </a:p>
      </dsp:txBody>
      <dsp:txXfrm>
        <a:off x="3844" y="81035"/>
        <a:ext cx="2311588" cy="619958"/>
      </dsp:txXfrm>
    </dsp:sp>
    <dsp:sp modelId="{616979B6-8FFB-4E8D-905D-8928E6C5C3F9}">
      <dsp:nvSpPr>
        <dsp:cNvPr id="0" name=""/>
        <dsp:cNvSpPr/>
      </dsp:nvSpPr>
      <dsp:spPr>
        <a:xfrm>
          <a:off x="3844" y="700993"/>
          <a:ext cx="2311588" cy="46445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Hot flushes</a:t>
          </a: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Sweating at night</a:t>
          </a:r>
        </a:p>
      </dsp:txBody>
      <dsp:txXfrm>
        <a:off x="3844" y="700993"/>
        <a:ext cx="2311588" cy="4644539"/>
      </dsp:txXfrm>
    </dsp:sp>
    <dsp:sp modelId="{CD46E935-E7B0-4D28-9277-490DBBE098C1}">
      <dsp:nvSpPr>
        <dsp:cNvPr id="0" name=""/>
        <dsp:cNvSpPr/>
      </dsp:nvSpPr>
      <dsp:spPr>
        <a:xfrm>
          <a:off x="2639055" y="81035"/>
          <a:ext cx="2311588" cy="61995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Psychological</a:t>
          </a:r>
        </a:p>
      </dsp:txBody>
      <dsp:txXfrm>
        <a:off x="2639055" y="81035"/>
        <a:ext cx="2311588" cy="619958"/>
      </dsp:txXfrm>
    </dsp:sp>
    <dsp:sp modelId="{3BF12332-A6AD-46D8-8367-28E0C3729959}">
      <dsp:nvSpPr>
        <dsp:cNvPr id="0" name=""/>
        <dsp:cNvSpPr/>
      </dsp:nvSpPr>
      <dsp:spPr>
        <a:xfrm>
          <a:off x="2639055" y="700993"/>
          <a:ext cx="2311588" cy="464453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Heart beating quickly or strongly (Palpitations)</a:t>
          </a: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Feeling tense or nervous </a:t>
          </a:r>
        </a:p>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Anxiety/panic attacks</a:t>
          </a:r>
          <a:endParaRPr lang="en-GB"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Excitable</a:t>
          </a:r>
          <a:endParaRPr lang="en-GB"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Feeling tired/ lacking in energy</a:t>
          </a: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Loss of interest in things</a:t>
          </a: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Feeling unhappy or depressed</a:t>
          </a: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Crying spells</a:t>
          </a: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Irritability</a:t>
          </a: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Sleeping problems</a:t>
          </a:r>
        </a:p>
      </dsp:txBody>
      <dsp:txXfrm>
        <a:off x="2639055" y="700993"/>
        <a:ext cx="2311588" cy="4644539"/>
      </dsp:txXfrm>
    </dsp:sp>
    <dsp:sp modelId="{5A2F08E8-7BC3-4E3A-BCCC-A8720EA8F59B}">
      <dsp:nvSpPr>
        <dsp:cNvPr id="0" name=""/>
        <dsp:cNvSpPr/>
      </dsp:nvSpPr>
      <dsp:spPr>
        <a:xfrm>
          <a:off x="5274266" y="81035"/>
          <a:ext cx="2311588" cy="61995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Physical</a:t>
          </a:r>
        </a:p>
      </dsp:txBody>
      <dsp:txXfrm>
        <a:off x="5274266" y="81035"/>
        <a:ext cx="2311588" cy="619958"/>
      </dsp:txXfrm>
    </dsp:sp>
    <dsp:sp modelId="{590346E7-CC68-4AA4-9276-DBCB6D7C9F99}">
      <dsp:nvSpPr>
        <dsp:cNvPr id="0" name=""/>
        <dsp:cNvSpPr/>
      </dsp:nvSpPr>
      <dsp:spPr>
        <a:xfrm>
          <a:off x="5274266" y="700993"/>
          <a:ext cx="2311588" cy="464453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Feeling dizzy</a:t>
          </a:r>
          <a:endParaRPr lang="en-GB"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Headaches</a:t>
          </a:r>
          <a:endParaRPr lang="en-GB"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Muscle and joint pains</a:t>
          </a:r>
        </a:p>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Vaginal dryness </a:t>
          </a:r>
          <a:endParaRPr lang="en-GB"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Urinary problems</a:t>
          </a:r>
          <a:endParaRPr lang="en-GB"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Dry itchy skin </a:t>
          </a: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Hair changes </a:t>
          </a:r>
        </a:p>
      </dsp:txBody>
      <dsp:txXfrm>
        <a:off x="5274266" y="700993"/>
        <a:ext cx="2311588" cy="4644539"/>
      </dsp:txXfrm>
    </dsp:sp>
    <dsp:sp modelId="{15CA339C-8B0A-43A7-8E79-CE058C11B155}">
      <dsp:nvSpPr>
        <dsp:cNvPr id="0" name=""/>
        <dsp:cNvSpPr/>
      </dsp:nvSpPr>
      <dsp:spPr>
        <a:xfrm>
          <a:off x="7909477" y="81035"/>
          <a:ext cx="2311588" cy="61995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Loss of interest in sex (libido)</a:t>
          </a:r>
        </a:p>
      </dsp:txBody>
      <dsp:txXfrm>
        <a:off x="7909477" y="81035"/>
        <a:ext cx="2311588" cy="619958"/>
      </dsp:txXfrm>
    </dsp:sp>
    <dsp:sp modelId="{1E4CD7D0-6635-403C-8EF5-0B2B69C81A4A}">
      <dsp:nvSpPr>
        <dsp:cNvPr id="0" name=""/>
        <dsp:cNvSpPr/>
      </dsp:nvSpPr>
      <dsp:spPr>
        <a:xfrm>
          <a:off x="7913315" y="699461"/>
          <a:ext cx="2311588" cy="464453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Having less or no interest</a:t>
          </a: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Difficulty in arousal </a:t>
          </a: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Lack of desire</a:t>
          </a: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No wanting to initiate</a:t>
          </a: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Lack of pleasure</a:t>
          </a:r>
        </a:p>
      </dsp:txBody>
      <dsp:txXfrm>
        <a:off x="7913315" y="699461"/>
        <a:ext cx="2311588" cy="46445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B52E9-76DF-4180-A774-C8C7A3D43268}">
      <dsp:nvSpPr>
        <dsp:cNvPr id="0" name=""/>
        <dsp:cNvSpPr/>
      </dsp:nvSpPr>
      <dsp:spPr>
        <a:xfrm>
          <a:off x="0" y="31279"/>
          <a:ext cx="6666833" cy="608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Vitamin D </a:t>
          </a:r>
          <a:endParaRPr lang="en-US" sz="2600" kern="1200" dirty="0">
            <a:latin typeface="Arial" panose="020B0604020202020204" pitchFamily="34" charset="0"/>
            <a:cs typeface="Arial" panose="020B0604020202020204" pitchFamily="34" charset="0"/>
          </a:endParaRPr>
        </a:p>
      </dsp:txBody>
      <dsp:txXfrm>
        <a:off x="29700" y="60979"/>
        <a:ext cx="6607433" cy="549000"/>
      </dsp:txXfrm>
    </dsp:sp>
    <dsp:sp modelId="{D19E35BA-3C81-4F63-BD50-F76ADFAB2038}">
      <dsp:nvSpPr>
        <dsp:cNvPr id="0" name=""/>
        <dsp:cNvSpPr/>
      </dsp:nvSpPr>
      <dsp:spPr>
        <a:xfrm>
          <a:off x="0" y="714559"/>
          <a:ext cx="6666833" cy="608400"/>
        </a:xfrm>
        <a:prstGeom prst="roundRect">
          <a:avLst/>
        </a:prstGeom>
        <a:gradFill rotWithShape="0">
          <a:gsLst>
            <a:gs pos="0">
              <a:schemeClr val="accent2">
                <a:hueOff val="920516"/>
                <a:satOff val="-2642"/>
                <a:lumOff val="-4230"/>
                <a:alphaOff val="0"/>
                <a:satMod val="103000"/>
                <a:lumMod val="102000"/>
                <a:tint val="94000"/>
              </a:schemeClr>
            </a:gs>
            <a:gs pos="50000">
              <a:schemeClr val="accent2">
                <a:hueOff val="920516"/>
                <a:satOff val="-2642"/>
                <a:lumOff val="-4230"/>
                <a:alphaOff val="0"/>
                <a:satMod val="110000"/>
                <a:lumMod val="100000"/>
                <a:shade val="100000"/>
              </a:schemeClr>
            </a:gs>
            <a:gs pos="100000">
              <a:schemeClr val="accent2">
                <a:hueOff val="920516"/>
                <a:satOff val="-2642"/>
                <a:lumOff val="-42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Omega 3</a:t>
          </a:r>
          <a:endParaRPr lang="en-US" sz="2600" kern="1200" dirty="0">
            <a:latin typeface="Arial" panose="020B0604020202020204" pitchFamily="34" charset="0"/>
            <a:cs typeface="Arial" panose="020B0604020202020204" pitchFamily="34" charset="0"/>
          </a:endParaRPr>
        </a:p>
      </dsp:txBody>
      <dsp:txXfrm>
        <a:off x="29700" y="744259"/>
        <a:ext cx="6607433" cy="549000"/>
      </dsp:txXfrm>
    </dsp:sp>
    <dsp:sp modelId="{2193CA70-D91E-4FB5-A892-BBE5A8D02568}">
      <dsp:nvSpPr>
        <dsp:cNvPr id="0" name=""/>
        <dsp:cNvSpPr/>
      </dsp:nvSpPr>
      <dsp:spPr>
        <a:xfrm>
          <a:off x="0" y="1397839"/>
          <a:ext cx="6666833" cy="608400"/>
        </a:xfrm>
        <a:prstGeom prst="roundRect">
          <a:avLst/>
        </a:prstGeom>
        <a:gradFill rotWithShape="0">
          <a:gsLst>
            <a:gs pos="0">
              <a:schemeClr val="accent2">
                <a:hueOff val="1841033"/>
                <a:satOff val="-5284"/>
                <a:lumOff val="-8460"/>
                <a:alphaOff val="0"/>
                <a:satMod val="103000"/>
                <a:lumMod val="102000"/>
                <a:tint val="94000"/>
              </a:schemeClr>
            </a:gs>
            <a:gs pos="50000">
              <a:schemeClr val="accent2">
                <a:hueOff val="1841033"/>
                <a:satOff val="-5284"/>
                <a:lumOff val="-8460"/>
                <a:alphaOff val="0"/>
                <a:satMod val="110000"/>
                <a:lumMod val="100000"/>
                <a:shade val="100000"/>
              </a:schemeClr>
            </a:gs>
            <a:gs pos="100000">
              <a:schemeClr val="accent2">
                <a:hueOff val="1841033"/>
                <a:satOff val="-5284"/>
                <a:lumOff val="-84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Magnesium</a:t>
          </a:r>
          <a:endParaRPr lang="en-US" sz="2600" kern="1200" dirty="0">
            <a:latin typeface="Arial" panose="020B0604020202020204" pitchFamily="34" charset="0"/>
            <a:cs typeface="Arial" panose="020B0604020202020204" pitchFamily="34" charset="0"/>
          </a:endParaRPr>
        </a:p>
      </dsp:txBody>
      <dsp:txXfrm>
        <a:off x="29700" y="1427539"/>
        <a:ext cx="6607433" cy="549000"/>
      </dsp:txXfrm>
    </dsp:sp>
    <dsp:sp modelId="{409BC5DE-A910-48AC-8905-BCCF8175A462}">
      <dsp:nvSpPr>
        <dsp:cNvPr id="0" name=""/>
        <dsp:cNvSpPr/>
      </dsp:nvSpPr>
      <dsp:spPr>
        <a:xfrm>
          <a:off x="0" y="2081119"/>
          <a:ext cx="6666833" cy="608400"/>
        </a:xfrm>
        <a:prstGeom prst="roundRect">
          <a:avLst/>
        </a:prstGeom>
        <a:gradFill rotWithShape="0">
          <a:gsLst>
            <a:gs pos="0">
              <a:schemeClr val="accent2">
                <a:hueOff val="2761549"/>
                <a:satOff val="-7926"/>
                <a:lumOff val="-12690"/>
                <a:alphaOff val="0"/>
                <a:satMod val="103000"/>
                <a:lumMod val="102000"/>
                <a:tint val="94000"/>
              </a:schemeClr>
            </a:gs>
            <a:gs pos="50000">
              <a:schemeClr val="accent2">
                <a:hueOff val="2761549"/>
                <a:satOff val="-7926"/>
                <a:lumOff val="-12690"/>
                <a:alphaOff val="0"/>
                <a:satMod val="110000"/>
                <a:lumMod val="100000"/>
                <a:shade val="100000"/>
              </a:schemeClr>
            </a:gs>
            <a:gs pos="100000">
              <a:schemeClr val="accent2">
                <a:hueOff val="2761549"/>
                <a:satOff val="-7926"/>
                <a:lumOff val="-126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Black Cohosh</a:t>
          </a:r>
          <a:endParaRPr lang="en-US" sz="2600" kern="1200" dirty="0">
            <a:latin typeface="Arial" panose="020B0604020202020204" pitchFamily="34" charset="0"/>
            <a:cs typeface="Arial" panose="020B0604020202020204" pitchFamily="34" charset="0"/>
          </a:endParaRPr>
        </a:p>
      </dsp:txBody>
      <dsp:txXfrm>
        <a:off x="29700" y="2110819"/>
        <a:ext cx="6607433" cy="549000"/>
      </dsp:txXfrm>
    </dsp:sp>
    <dsp:sp modelId="{1647BA1F-D6A4-4740-873B-38F92A3949D8}">
      <dsp:nvSpPr>
        <dsp:cNvPr id="0" name=""/>
        <dsp:cNvSpPr/>
      </dsp:nvSpPr>
      <dsp:spPr>
        <a:xfrm>
          <a:off x="0" y="2764399"/>
          <a:ext cx="6666833" cy="608400"/>
        </a:xfrm>
        <a:prstGeom prst="roundRect">
          <a:avLst/>
        </a:prstGeom>
        <a:gradFill rotWithShape="0">
          <a:gsLst>
            <a:gs pos="0">
              <a:schemeClr val="accent2">
                <a:hueOff val="3682065"/>
                <a:satOff val="-10567"/>
                <a:lumOff val="-16919"/>
                <a:alphaOff val="0"/>
                <a:satMod val="103000"/>
                <a:lumMod val="102000"/>
                <a:tint val="94000"/>
              </a:schemeClr>
            </a:gs>
            <a:gs pos="50000">
              <a:schemeClr val="accent2">
                <a:hueOff val="3682065"/>
                <a:satOff val="-10567"/>
                <a:lumOff val="-16919"/>
                <a:alphaOff val="0"/>
                <a:satMod val="110000"/>
                <a:lumMod val="100000"/>
                <a:shade val="100000"/>
              </a:schemeClr>
            </a:gs>
            <a:gs pos="100000">
              <a:schemeClr val="accent2">
                <a:hueOff val="3682065"/>
                <a:satOff val="-10567"/>
                <a:lumOff val="-169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Glucosamine</a:t>
          </a:r>
          <a:endParaRPr lang="en-US" sz="2600" kern="1200" dirty="0">
            <a:latin typeface="Arial" panose="020B0604020202020204" pitchFamily="34" charset="0"/>
            <a:cs typeface="Arial" panose="020B0604020202020204" pitchFamily="34" charset="0"/>
          </a:endParaRPr>
        </a:p>
      </dsp:txBody>
      <dsp:txXfrm>
        <a:off x="29700" y="2794099"/>
        <a:ext cx="6607433" cy="549000"/>
      </dsp:txXfrm>
    </dsp:sp>
    <dsp:sp modelId="{14F66A28-8A89-48ED-B701-B9E0425C4408}">
      <dsp:nvSpPr>
        <dsp:cNvPr id="0" name=""/>
        <dsp:cNvSpPr/>
      </dsp:nvSpPr>
      <dsp:spPr>
        <a:xfrm>
          <a:off x="0" y="3447680"/>
          <a:ext cx="6666833" cy="608400"/>
        </a:xfrm>
        <a:prstGeom prst="roundRect">
          <a:avLst/>
        </a:prstGeom>
        <a:gradFill rotWithShape="0">
          <a:gsLst>
            <a:gs pos="0">
              <a:schemeClr val="accent2">
                <a:hueOff val="4602581"/>
                <a:satOff val="-13209"/>
                <a:lumOff val="-21149"/>
                <a:alphaOff val="0"/>
                <a:satMod val="103000"/>
                <a:lumMod val="102000"/>
                <a:tint val="94000"/>
              </a:schemeClr>
            </a:gs>
            <a:gs pos="50000">
              <a:schemeClr val="accent2">
                <a:hueOff val="4602581"/>
                <a:satOff val="-13209"/>
                <a:lumOff val="-21149"/>
                <a:alphaOff val="0"/>
                <a:satMod val="110000"/>
                <a:lumMod val="100000"/>
                <a:shade val="100000"/>
              </a:schemeClr>
            </a:gs>
            <a:gs pos="100000">
              <a:schemeClr val="accent2">
                <a:hueOff val="4602581"/>
                <a:satOff val="-13209"/>
                <a:lumOff val="-211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St Johns wort</a:t>
          </a:r>
          <a:endParaRPr lang="en-US" sz="2600" kern="1200" dirty="0">
            <a:latin typeface="Arial" panose="020B0604020202020204" pitchFamily="34" charset="0"/>
            <a:cs typeface="Arial" panose="020B0604020202020204" pitchFamily="34" charset="0"/>
          </a:endParaRPr>
        </a:p>
      </dsp:txBody>
      <dsp:txXfrm>
        <a:off x="29700" y="3477380"/>
        <a:ext cx="6607433" cy="549000"/>
      </dsp:txXfrm>
    </dsp:sp>
    <dsp:sp modelId="{6072A830-BBE3-4054-BA6D-55A7228CE6E1}">
      <dsp:nvSpPr>
        <dsp:cNvPr id="0" name=""/>
        <dsp:cNvSpPr/>
      </dsp:nvSpPr>
      <dsp:spPr>
        <a:xfrm>
          <a:off x="0" y="4130960"/>
          <a:ext cx="6666833" cy="608400"/>
        </a:xfrm>
        <a:prstGeom prst="roundRect">
          <a:avLst/>
        </a:prstGeom>
        <a:gradFill rotWithShape="0">
          <a:gsLst>
            <a:gs pos="0">
              <a:schemeClr val="accent2">
                <a:hueOff val="5523098"/>
                <a:satOff val="-15851"/>
                <a:lumOff val="-25379"/>
                <a:alphaOff val="0"/>
                <a:satMod val="103000"/>
                <a:lumMod val="102000"/>
                <a:tint val="94000"/>
              </a:schemeClr>
            </a:gs>
            <a:gs pos="50000">
              <a:schemeClr val="accent2">
                <a:hueOff val="5523098"/>
                <a:satOff val="-15851"/>
                <a:lumOff val="-25379"/>
                <a:alphaOff val="0"/>
                <a:satMod val="110000"/>
                <a:lumMod val="100000"/>
                <a:shade val="100000"/>
              </a:schemeClr>
            </a:gs>
            <a:gs pos="100000">
              <a:schemeClr val="accent2">
                <a:hueOff val="5523098"/>
                <a:satOff val="-15851"/>
                <a:lumOff val="-253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Pure collagen</a:t>
          </a:r>
          <a:endParaRPr lang="en-US" sz="2600" kern="1200" dirty="0">
            <a:latin typeface="Arial" panose="020B0604020202020204" pitchFamily="34" charset="0"/>
            <a:cs typeface="Arial" panose="020B0604020202020204" pitchFamily="34" charset="0"/>
          </a:endParaRPr>
        </a:p>
      </dsp:txBody>
      <dsp:txXfrm>
        <a:off x="29700" y="4160660"/>
        <a:ext cx="6607433" cy="549000"/>
      </dsp:txXfrm>
    </dsp:sp>
    <dsp:sp modelId="{3526F32D-8E49-4785-A97C-6185803D14B8}">
      <dsp:nvSpPr>
        <dsp:cNvPr id="0" name=""/>
        <dsp:cNvSpPr/>
      </dsp:nvSpPr>
      <dsp:spPr>
        <a:xfrm>
          <a:off x="0" y="4814240"/>
          <a:ext cx="6666833" cy="60840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Vaginal moisturisers/ lubricants </a:t>
          </a:r>
          <a:endParaRPr lang="en-US" sz="2600" kern="1200" dirty="0">
            <a:latin typeface="Arial" panose="020B0604020202020204" pitchFamily="34" charset="0"/>
            <a:cs typeface="Arial" panose="020B0604020202020204" pitchFamily="34" charset="0"/>
          </a:endParaRPr>
        </a:p>
      </dsp:txBody>
      <dsp:txXfrm>
        <a:off x="29700" y="4843940"/>
        <a:ext cx="6607433" cy="549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4FC9A-9AA1-4A34-98C4-2D1E2D51217D}">
      <dsp:nvSpPr>
        <dsp:cNvPr id="0" name=""/>
        <dsp:cNvSpPr/>
      </dsp:nvSpPr>
      <dsp:spPr>
        <a:xfrm>
          <a:off x="0" y="2124"/>
          <a:ext cx="10505339" cy="14022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GB" sz="3700" kern="1200" dirty="0">
              <a:latin typeface="Arial" panose="020B0604020202020204" pitchFamily="34" charset="0"/>
              <a:cs typeface="Arial" panose="020B0604020202020204" pitchFamily="34" charset="0"/>
            </a:rPr>
            <a:t>A treatment used to help menopause symptoms by replacing oestrogen and progesterone. </a:t>
          </a:r>
          <a:endParaRPr lang="en-US" sz="3700" kern="1200" dirty="0">
            <a:latin typeface="Arial" panose="020B0604020202020204" pitchFamily="34" charset="0"/>
            <a:cs typeface="Arial" panose="020B0604020202020204" pitchFamily="34" charset="0"/>
          </a:endParaRPr>
        </a:p>
      </dsp:txBody>
      <dsp:txXfrm>
        <a:off x="68454" y="70578"/>
        <a:ext cx="10368431" cy="1265378"/>
      </dsp:txXfrm>
    </dsp:sp>
    <dsp:sp modelId="{83B02761-1E16-461B-A74E-DC09781A12AC}">
      <dsp:nvSpPr>
        <dsp:cNvPr id="0" name=""/>
        <dsp:cNvSpPr/>
      </dsp:nvSpPr>
      <dsp:spPr>
        <a:xfrm rot="5400000">
          <a:off x="6589693" y="-1189323"/>
          <a:ext cx="1121829"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latin typeface="Arial" panose="020B0604020202020204" pitchFamily="34" charset="0"/>
              <a:cs typeface="Arial" panose="020B0604020202020204" pitchFamily="34" charset="0"/>
            </a:rPr>
            <a:t>Conjugated</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n-GB" sz="1700" kern="1200" dirty="0">
              <a:latin typeface="Arial" panose="020B0604020202020204" pitchFamily="34" charset="0"/>
              <a:cs typeface="Arial" panose="020B0604020202020204" pitchFamily="34" charset="0"/>
            </a:rPr>
            <a:t>Oestradiol</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n-GB" sz="1700" kern="1200" dirty="0">
              <a:latin typeface="Arial" panose="020B0604020202020204" pitchFamily="34" charset="0"/>
              <a:cs typeface="Arial" panose="020B0604020202020204" pitchFamily="34" charset="0"/>
            </a:rPr>
            <a:t>Oestrone/Oestriol</a:t>
          </a:r>
          <a:endParaRPr lang="en-US" sz="1700" kern="1200" dirty="0">
            <a:latin typeface="Arial" panose="020B0604020202020204" pitchFamily="34" charset="0"/>
            <a:cs typeface="Arial" panose="020B0604020202020204" pitchFamily="34" charset="0"/>
          </a:endParaRPr>
        </a:p>
      </dsp:txBody>
      <dsp:txXfrm rot="-5400000">
        <a:off x="3785616" y="1669517"/>
        <a:ext cx="6675221" cy="1012303"/>
      </dsp:txXfrm>
    </dsp:sp>
    <dsp:sp modelId="{54BDD938-8E60-4F24-ABCE-251E26104DCE}">
      <dsp:nvSpPr>
        <dsp:cNvPr id="0" name=""/>
        <dsp:cNvSpPr/>
      </dsp:nvSpPr>
      <dsp:spPr>
        <a:xfrm>
          <a:off x="0" y="1474525"/>
          <a:ext cx="3785616" cy="14022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GB" sz="3700" kern="1200" dirty="0">
              <a:latin typeface="Arial" panose="020B0604020202020204" pitchFamily="34" charset="0"/>
              <a:cs typeface="Arial" panose="020B0604020202020204" pitchFamily="34" charset="0"/>
            </a:rPr>
            <a:t>Oestrogen:</a:t>
          </a:r>
          <a:endParaRPr lang="en-US" sz="3700" kern="1200" dirty="0">
            <a:latin typeface="Arial" panose="020B0604020202020204" pitchFamily="34" charset="0"/>
            <a:cs typeface="Arial" panose="020B0604020202020204" pitchFamily="34" charset="0"/>
          </a:endParaRPr>
        </a:p>
      </dsp:txBody>
      <dsp:txXfrm>
        <a:off x="68454" y="1542979"/>
        <a:ext cx="3648708" cy="1265378"/>
      </dsp:txXfrm>
    </dsp:sp>
    <dsp:sp modelId="{E2A06510-580F-41A7-807F-B5B5BA20C20C}">
      <dsp:nvSpPr>
        <dsp:cNvPr id="0" name=""/>
        <dsp:cNvSpPr/>
      </dsp:nvSpPr>
      <dsp:spPr>
        <a:xfrm rot="5400000">
          <a:off x="6589693" y="283077"/>
          <a:ext cx="1121829"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latin typeface="Arial" panose="020B0604020202020204" pitchFamily="34" charset="0"/>
              <a:cs typeface="Arial" panose="020B0604020202020204" pitchFamily="34" charset="0"/>
            </a:rPr>
            <a:t>C19 – Norethisterone, levonorgestrel, </a:t>
          </a:r>
          <a:r>
            <a:rPr lang="en-GB" sz="1700" kern="1200" dirty="0" err="1">
              <a:latin typeface="Arial" panose="020B0604020202020204" pitchFamily="34" charset="0"/>
              <a:cs typeface="Arial" panose="020B0604020202020204" pitchFamily="34" charset="0"/>
            </a:rPr>
            <a:t>Norgestrel</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n-GB" sz="1700" kern="1200" dirty="0">
              <a:latin typeface="Arial" panose="020B0604020202020204" pitchFamily="34" charset="0"/>
              <a:cs typeface="Arial" panose="020B0604020202020204" pitchFamily="34" charset="0"/>
            </a:rPr>
            <a:t>C21 – Medroxyprogesterone Acetate (Provera), </a:t>
          </a:r>
          <a:r>
            <a:rPr lang="en-GB" sz="1700" kern="1200" dirty="0" err="1">
              <a:latin typeface="Arial" panose="020B0604020202020204" pitchFamily="34" charset="0"/>
              <a:cs typeface="Arial" panose="020B0604020202020204" pitchFamily="34" charset="0"/>
            </a:rPr>
            <a:t>Dydrogesterone</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n-GB" sz="1700" kern="1200" dirty="0">
              <a:latin typeface="Arial" panose="020B0604020202020204" pitchFamily="34" charset="0"/>
              <a:cs typeface="Arial" panose="020B0604020202020204" pitchFamily="34" charset="0"/>
            </a:rPr>
            <a:t>Natural progesterone – </a:t>
          </a:r>
          <a:r>
            <a:rPr lang="en-GB" sz="1700" kern="1200" dirty="0" err="1">
              <a:latin typeface="Arial" panose="020B0604020202020204" pitchFamily="34" charset="0"/>
              <a:cs typeface="Arial" panose="020B0604020202020204" pitchFamily="34" charset="0"/>
            </a:rPr>
            <a:t>Utrogesterone</a:t>
          </a:r>
          <a:r>
            <a:rPr lang="en-GB" sz="1700" kern="1200" dirty="0">
              <a:latin typeface="Arial" panose="020B0604020202020204" pitchFamily="34" charset="0"/>
              <a:cs typeface="Arial" panose="020B0604020202020204" pitchFamily="34" charset="0"/>
            </a:rPr>
            <a:t> </a:t>
          </a:r>
          <a:endParaRPr lang="en-US" sz="1700" kern="1200" dirty="0">
            <a:latin typeface="Arial" panose="020B0604020202020204" pitchFamily="34" charset="0"/>
            <a:cs typeface="Arial" panose="020B0604020202020204" pitchFamily="34" charset="0"/>
          </a:endParaRPr>
        </a:p>
      </dsp:txBody>
      <dsp:txXfrm rot="-5400000">
        <a:off x="3785616" y="3141918"/>
        <a:ext cx="6675221" cy="1012303"/>
      </dsp:txXfrm>
    </dsp:sp>
    <dsp:sp modelId="{EA6FE702-1A3B-4373-B9A4-30B98AAE6933}">
      <dsp:nvSpPr>
        <dsp:cNvPr id="0" name=""/>
        <dsp:cNvSpPr/>
      </dsp:nvSpPr>
      <dsp:spPr>
        <a:xfrm>
          <a:off x="0" y="2946926"/>
          <a:ext cx="3785616" cy="14022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GB" sz="3700" kern="1200" dirty="0">
              <a:latin typeface="Arial" panose="020B0604020202020204" pitchFamily="34" charset="0"/>
              <a:cs typeface="Arial" panose="020B0604020202020204" pitchFamily="34" charset="0"/>
            </a:rPr>
            <a:t>Progesterone</a:t>
          </a:r>
          <a:r>
            <a:rPr lang="en-GB" sz="3700" kern="1200" dirty="0"/>
            <a:t>:</a:t>
          </a:r>
          <a:endParaRPr lang="en-US" sz="3700" kern="1200" dirty="0"/>
        </a:p>
      </dsp:txBody>
      <dsp:txXfrm>
        <a:off x="68454" y="3015380"/>
        <a:ext cx="3648708" cy="12653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E7439-A5D1-4778-8B90-25F9C185DD8D}">
      <dsp:nvSpPr>
        <dsp:cNvPr id="0" name=""/>
        <dsp:cNvSpPr/>
      </dsp:nvSpPr>
      <dsp:spPr>
        <a:xfrm>
          <a:off x="0" y="665"/>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4795D9F-4B0E-47FC-B4BD-B148EECB14B9}">
      <dsp:nvSpPr>
        <dsp:cNvPr id="0" name=""/>
        <dsp:cNvSpPr/>
      </dsp:nvSpPr>
      <dsp:spPr>
        <a:xfrm>
          <a:off x="0" y="665"/>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kern="1200" dirty="0">
              <a:latin typeface="Arial" panose="020B0604020202020204" pitchFamily="34" charset="0"/>
              <a:cs typeface="Arial" panose="020B0604020202020204" pitchFamily="34" charset="0"/>
            </a:rPr>
            <a:t>Headaches/Migraines</a:t>
          </a:r>
          <a:endParaRPr lang="en-US" sz="3600" kern="1200" dirty="0">
            <a:latin typeface="Arial" panose="020B0604020202020204" pitchFamily="34" charset="0"/>
            <a:cs typeface="Arial" panose="020B0604020202020204" pitchFamily="34" charset="0"/>
          </a:endParaRPr>
        </a:p>
      </dsp:txBody>
      <dsp:txXfrm>
        <a:off x="0" y="665"/>
        <a:ext cx="6666833" cy="778941"/>
      </dsp:txXfrm>
    </dsp:sp>
    <dsp:sp modelId="{E8041F0F-B621-40E6-8E87-63B0234990FE}">
      <dsp:nvSpPr>
        <dsp:cNvPr id="0" name=""/>
        <dsp:cNvSpPr/>
      </dsp:nvSpPr>
      <dsp:spPr>
        <a:xfrm>
          <a:off x="0" y="779606"/>
          <a:ext cx="6666833" cy="0"/>
        </a:xfrm>
        <a:prstGeom prst="line">
          <a:avLst/>
        </a:prstGeom>
        <a:gradFill rotWithShape="0">
          <a:gsLst>
            <a:gs pos="0">
              <a:schemeClr val="accent2">
                <a:hueOff val="1073936"/>
                <a:satOff val="-3082"/>
                <a:lumOff val="-4935"/>
                <a:alphaOff val="0"/>
                <a:satMod val="103000"/>
                <a:lumMod val="102000"/>
                <a:tint val="94000"/>
              </a:schemeClr>
            </a:gs>
            <a:gs pos="50000">
              <a:schemeClr val="accent2">
                <a:hueOff val="1073936"/>
                <a:satOff val="-3082"/>
                <a:lumOff val="-4935"/>
                <a:alphaOff val="0"/>
                <a:satMod val="110000"/>
                <a:lumMod val="100000"/>
                <a:shade val="100000"/>
              </a:schemeClr>
            </a:gs>
            <a:gs pos="100000">
              <a:schemeClr val="accent2">
                <a:hueOff val="1073936"/>
                <a:satOff val="-3082"/>
                <a:lumOff val="-4935"/>
                <a:alphaOff val="0"/>
                <a:lumMod val="99000"/>
                <a:satMod val="120000"/>
                <a:shade val="78000"/>
              </a:schemeClr>
            </a:gs>
          </a:gsLst>
          <a:lin ang="5400000" scaled="0"/>
        </a:gradFill>
        <a:ln w="12700" cap="flat" cmpd="sng" algn="ctr">
          <a:solidFill>
            <a:schemeClr val="accent2">
              <a:hueOff val="1073936"/>
              <a:satOff val="-3082"/>
              <a:lumOff val="-493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FF03657-3358-4AC7-A109-66F66EC109FA}">
      <dsp:nvSpPr>
        <dsp:cNvPr id="0" name=""/>
        <dsp:cNvSpPr/>
      </dsp:nvSpPr>
      <dsp:spPr>
        <a:xfrm>
          <a:off x="0" y="779606"/>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kern="1200" dirty="0">
              <a:latin typeface="Arial" panose="020B0604020202020204" pitchFamily="34" charset="0"/>
              <a:cs typeface="Arial" panose="020B0604020202020204" pitchFamily="34" charset="0"/>
            </a:rPr>
            <a:t>Overweight</a:t>
          </a:r>
          <a:endParaRPr lang="en-US" sz="3600" kern="1200" dirty="0">
            <a:latin typeface="Arial" panose="020B0604020202020204" pitchFamily="34" charset="0"/>
            <a:cs typeface="Arial" panose="020B0604020202020204" pitchFamily="34" charset="0"/>
          </a:endParaRPr>
        </a:p>
      </dsp:txBody>
      <dsp:txXfrm>
        <a:off x="0" y="779606"/>
        <a:ext cx="6666833" cy="778941"/>
      </dsp:txXfrm>
    </dsp:sp>
    <dsp:sp modelId="{51693C28-5DA3-4427-94EB-AC085C043555}">
      <dsp:nvSpPr>
        <dsp:cNvPr id="0" name=""/>
        <dsp:cNvSpPr/>
      </dsp:nvSpPr>
      <dsp:spPr>
        <a:xfrm>
          <a:off x="0" y="1558548"/>
          <a:ext cx="6666833" cy="0"/>
        </a:xfrm>
        <a:prstGeom prst="line">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w="12700" cap="flat" cmpd="sng" algn="ctr">
          <a:solidFill>
            <a:schemeClr val="accent2">
              <a:hueOff val="2147871"/>
              <a:satOff val="-6164"/>
              <a:lumOff val="-987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894F257-5BB5-448D-9C95-9F9A56D9BBE2}">
      <dsp:nvSpPr>
        <dsp:cNvPr id="0" name=""/>
        <dsp:cNvSpPr/>
      </dsp:nvSpPr>
      <dsp:spPr>
        <a:xfrm>
          <a:off x="0" y="1558548"/>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kern="1200" dirty="0">
              <a:latin typeface="Arial" panose="020B0604020202020204" pitchFamily="34" charset="0"/>
              <a:cs typeface="Arial" panose="020B0604020202020204" pitchFamily="34" charset="0"/>
            </a:rPr>
            <a:t>Smoking</a:t>
          </a:r>
          <a:endParaRPr lang="en-US" sz="3600" kern="1200" dirty="0">
            <a:latin typeface="Arial" panose="020B0604020202020204" pitchFamily="34" charset="0"/>
            <a:cs typeface="Arial" panose="020B0604020202020204" pitchFamily="34" charset="0"/>
          </a:endParaRPr>
        </a:p>
      </dsp:txBody>
      <dsp:txXfrm>
        <a:off x="0" y="1558548"/>
        <a:ext cx="6666833" cy="778941"/>
      </dsp:txXfrm>
    </dsp:sp>
    <dsp:sp modelId="{75DA34B2-D187-4B83-A845-ED6DA4F50DA1}">
      <dsp:nvSpPr>
        <dsp:cNvPr id="0" name=""/>
        <dsp:cNvSpPr/>
      </dsp:nvSpPr>
      <dsp:spPr>
        <a:xfrm>
          <a:off x="0" y="2337489"/>
          <a:ext cx="6666833" cy="0"/>
        </a:xfrm>
        <a:prstGeom prst="line">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3B9337E-FC48-4D2F-909B-211D688D1ED0}">
      <dsp:nvSpPr>
        <dsp:cNvPr id="0" name=""/>
        <dsp:cNvSpPr/>
      </dsp:nvSpPr>
      <dsp:spPr>
        <a:xfrm>
          <a:off x="0" y="2337489"/>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kern="1200" dirty="0">
              <a:latin typeface="Arial" panose="020B0604020202020204" pitchFamily="34" charset="0"/>
              <a:cs typeface="Arial" panose="020B0604020202020204" pitchFamily="34" charset="0"/>
            </a:rPr>
            <a:t>Diabetes</a:t>
          </a:r>
          <a:endParaRPr lang="en-US" sz="3600" kern="1200" dirty="0">
            <a:latin typeface="Arial" panose="020B0604020202020204" pitchFamily="34" charset="0"/>
            <a:cs typeface="Arial" panose="020B0604020202020204" pitchFamily="34" charset="0"/>
          </a:endParaRPr>
        </a:p>
      </dsp:txBody>
      <dsp:txXfrm>
        <a:off x="0" y="2337489"/>
        <a:ext cx="6666833" cy="778941"/>
      </dsp:txXfrm>
    </dsp:sp>
    <dsp:sp modelId="{F060BD95-DA27-4769-92AA-E9857397020F}">
      <dsp:nvSpPr>
        <dsp:cNvPr id="0" name=""/>
        <dsp:cNvSpPr/>
      </dsp:nvSpPr>
      <dsp:spPr>
        <a:xfrm>
          <a:off x="0" y="3116430"/>
          <a:ext cx="6666833" cy="0"/>
        </a:xfrm>
        <a:prstGeom prst="line">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w="12700" cap="flat" cmpd="sng" algn="ctr">
          <a:solidFill>
            <a:schemeClr val="accent2">
              <a:hueOff val="4295743"/>
              <a:satOff val="-12329"/>
              <a:lumOff val="-1973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8772C75-EE36-4965-A22D-899240A4C9F0}">
      <dsp:nvSpPr>
        <dsp:cNvPr id="0" name=""/>
        <dsp:cNvSpPr/>
      </dsp:nvSpPr>
      <dsp:spPr>
        <a:xfrm>
          <a:off x="0" y="3116430"/>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kern="1200" dirty="0">
              <a:latin typeface="Arial" panose="020B0604020202020204" pitchFamily="34" charset="0"/>
              <a:cs typeface="Arial" panose="020B0604020202020204" pitchFamily="34" charset="0"/>
            </a:rPr>
            <a:t>History of bleeding problems</a:t>
          </a:r>
          <a:endParaRPr lang="en-US" sz="3600" kern="1200" dirty="0">
            <a:latin typeface="Arial" panose="020B0604020202020204" pitchFamily="34" charset="0"/>
            <a:cs typeface="Arial" panose="020B0604020202020204" pitchFamily="34" charset="0"/>
          </a:endParaRPr>
        </a:p>
      </dsp:txBody>
      <dsp:txXfrm>
        <a:off x="0" y="3116430"/>
        <a:ext cx="6666833" cy="778941"/>
      </dsp:txXfrm>
    </dsp:sp>
    <dsp:sp modelId="{731187DE-2809-42E9-9E18-FAF9FFEAC696}">
      <dsp:nvSpPr>
        <dsp:cNvPr id="0" name=""/>
        <dsp:cNvSpPr/>
      </dsp:nvSpPr>
      <dsp:spPr>
        <a:xfrm>
          <a:off x="0" y="3895371"/>
          <a:ext cx="6666833" cy="0"/>
        </a:xfrm>
        <a:prstGeom prst="line">
          <a:avLst/>
        </a:prstGeom>
        <a:gradFill rotWithShape="0">
          <a:gsLst>
            <a:gs pos="0">
              <a:schemeClr val="accent2">
                <a:hueOff val="5369678"/>
                <a:satOff val="-15411"/>
                <a:lumOff val="-24674"/>
                <a:alphaOff val="0"/>
                <a:satMod val="103000"/>
                <a:lumMod val="102000"/>
                <a:tint val="94000"/>
              </a:schemeClr>
            </a:gs>
            <a:gs pos="50000">
              <a:schemeClr val="accent2">
                <a:hueOff val="5369678"/>
                <a:satOff val="-15411"/>
                <a:lumOff val="-24674"/>
                <a:alphaOff val="0"/>
                <a:satMod val="110000"/>
                <a:lumMod val="100000"/>
                <a:shade val="100000"/>
              </a:schemeClr>
            </a:gs>
            <a:gs pos="100000">
              <a:schemeClr val="accent2">
                <a:hueOff val="5369678"/>
                <a:satOff val="-15411"/>
                <a:lumOff val="-24674"/>
                <a:alphaOff val="0"/>
                <a:lumMod val="99000"/>
                <a:satMod val="120000"/>
                <a:shade val="78000"/>
              </a:schemeClr>
            </a:gs>
          </a:gsLst>
          <a:lin ang="5400000" scaled="0"/>
        </a:gradFill>
        <a:ln w="12700" cap="flat" cmpd="sng" algn="ctr">
          <a:solidFill>
            <a:schemeClr val="accent2">
              <a:hueOff val="5369678"/>
              <a:satOff val="-15411"/>
              <a:lumOff val="-2467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0EAC0D2-C5AC-4016-92B6-D0E273583848}">
      <dsp:nvSpPr>
        <dsp:cNvPr id="0" name=""/>
        <dsp:cNvSpPr/>
      </dsp:nvSpPr>
      <dsp:spPr>
        <a:xfrm>
          <a:off x="0" y="3895371"/>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kern="1200" dirty="0">
              <a:latin typeface="Arial" panose="020B0604020202020204" pitchFamily="34" charset="0"/>
              <a:cs typeface="Arial" panose="020B0604020202020204" pitchFamily="34" charset="0"/>
            </a:rPr>
            <a:t>Increased risk of breast cancer</a:t>
          </a:r>
          <a:endParaRPr lang="en-US" sz="3600" kern="1200" dirty="0">
            <a:latin typeface="Arial" panose="020B0604020202020204" pitchFamily="34" charset="0"/>
            <a:cs typeface="Arial" panose="020B0604020202020204" pitchFamily="34" charset="0"/>
          </a:endParaRPr>
        </a:p>
      </dsp:txBody>
      <dsp:txXfrm>
        <a:off x="0" y="3895371"/>
        <a:ext cx="6666833" cy="778941"/>
      </dsp:txXfrm>
    </dsp:sp>
    <dsp:sp modelId="{D4DDFA34-E192-4FB2-9BD2-C2769EBAFCA1}">
      <dsp:nvSpPr>
        <dsp:cNvPr id="0" name=""/>
        <dsp:cNvSpPr/>
      </dsp:nvSpPr>
      <dsp:spPr>
        <a:xfrm>
          <a:off x="0" y="4674313"/>
          <a:ext cx="6666833" cy="0"/>
        </a:xfrm>
        <a:prstGeom prst="lin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283C863-CB92-4D6F-9CC9-18D7505BF0BC}">
      <dsp:nvSpPr>
        <dsp:cNvPr id="0" name=""/>
        <dsp:cNvSpPr/>
      </dsp:nvSpPr>
      <dsp:spPr>
        <a:xfrm>
          <a:off x="0" y="4674313"/>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kern="1200" dirty="0">
              <a:latin typeface="Arial" panose="020B0604020202020204" pitchFamily="34" charset="0"/>
              <a:cs typeface="Arial" panose="020B0604020202020204" pitchFamily="34" charset="0"/>
            </a:rPr>
            <a:t>Porphyria cutanea </a:t>
          </a:r>
          <a:r>
            <a:rPr lang="en-GB" sz="3600" kern="1200" dirty="0" err="1">
              <a:latin typeface="Arial" panose="020B0604020202020204" pitchFamily="34" charset="0"/>
              <a:cs typeface="Arial" panose="020B0604020202020204" pitchFamily="34" charset="0"/>
            </a:rPr>
            <a:t>tarda</a:t>
          </a:r>
          <a:endParaRPr lang="en-US" sz="3600" kern="1200" dirty="0">
            <a:latin typeface="Arial" panose="020B0604020202020204" pitchFamily="34" charset="0"/>
            <a:cs typeface="Arial" panose="020B0604020202020204" pitchFamily="34" charset="0"/>
          </a:endParaRPr>
        </a:p>
      </dsp:txBody>
      <dsp:txXfrm>
        <a:off x="0" y="4674313"/>
        <a:ext cx="6666833" cy="7789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CB6C3-4656-488F-8F5F-235A7705CE25}" type="datetimeFigureOut">
              <a:rPr lang="en-GB" smtClean="0"/>
              <a:t>24/09/2024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072FF-2E6B-4088-B3BB-F06CC5D0BDF1}" type="slidenum">
              <a:rPr lang="en-GB" smtClean="0"/>
              <a:t>‹#›</a:t>
            </a:fld>
            <a:endParaRPr lang="en-GB"/>
          </a:p>
        </p:txBody>
      </p:sp>
    </p:spTree>
    <p:extLst>
      <p:ext uri="{BB962C8B-B14F-4D97-AF65-F5344CB8AC3E}">
        <p14:creationId xmlns:p14="http://schemas.microsoft.com/office/powerpoint/2010/main" val="299114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0072FF-2E6B-4088-B3BB-F06CC5D0BDF1}" type="slidenum">
              <a:rPr lang="en-GB" smtClean="0"/>
              <a:t>3</a:t>
            </a:fld>
            <a:endParaRPr lang="en-GB"/>
          </a:p>
        </p:txBody>
      </p:sp>
    </p:spTree>
    <p:extLst>
      <p:ext uri="{BB962C8B-B14F-4D97-AF65-F5344CB8AC3E}">
        <p14:creationId xmlns:p14="http://schemas.microsoft.com/office/powerpoint/2010/main" val="1777820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effectLst/>
                <a:latin typeface="Helvetica Neue"/>
              </a:rPr>
              <a:t>Numerous studies have shown that adding testosterone to hormonal therapy can improve sexual function and general wellbeing among women during their menopause.</a:t>
            </a:r>
          </a:p>
          <a:p>
            <a:r>
              <a:rPr lang="en-GB" sz="1200" dirty="0">
                <a:latin typeface="Helvetica Neue"/>
              </a:rPr>
              <a:t>T</a:t>
            </a:r>
            <a:r>
              <a:rPr lang="en-GB" sz="1200" b="0" i="0" dirty="0">
                <a:effectLst/>
                <a:latin typeface="Helvetica Neue"/>
              </a:rPr>
              <a:t>estosterone supplementation improved several domains of sexual response including sexual desire, pleasure, arousal, orgasm, and self-image</a:t>
            </a:r>
          </a:p>
          <a:p>
            <a:r>
              <a:rPr lang="en-GB" sz="1200" dirty="0">
                <a:latin typeface="Helvetica Neue"/>
              </a:rPr>
              <a:t>A</a:t>
            </a:r>
            <a:r>
              <a:rPr lang="en-GB" sz="1200" b="0" i="0" dirty="0">
                <a:effectLst/>
                <a:latin typeface="Helvetica Neue"/>
              </a:rPr>
              <a:t>dditional benefits including the improvement of urogenital, psychological, and somatic symptoms, an increase in bone density, and enhancement of cognitive performance when combined with oestrogen as part of HRT – Evidence is limited</a:t>
            </a:r>
          </a:p>
          <a:p>
            <a:r>
              <a:rPr lang="en-GB" sz="1200" dirty="0">
                <a:latin typeface="Helvetica Neue"/>
              </a:rPr>
              <a:t>Further trial from the BMS and NHIR are underway in this under researched area</a:t>
            </a:r>
            <a:endParaRPr lang="en-GB" sz="1200" dirty="0"/>
          </a:p>
          <a:p>
            <a:endParaRPr lang="en-GB" dirty="0"/>
          </a:p>
        </p:txBody>
      </p:sp>
      <p:sp>
        <p:nvSpPr>
          <p:cNvPr id="4" name="Slide Number Placeholder 3"/>
          <p:cNvSpPr>
            <a:spLocks noGrp="1"/>
          </p:cNvSpPr>
          <p:nvPr>
            <p:ph type="sldNum" sz="quarter" idx="5"/>
          </p:nvPr>
        </p:nvSpPr>
        <p:spPr/>
        <p:txBody>
          <a:bodyPr/>
          <a:lstStyle/>
          <a:p>
            <a:fld id="{A50072FF-2E6B-4088-B3BB-F06CC5D0BDF1}" type="slidenum">
              <a:rPr lang="en-GB" smtClean="0"/>
              <a:t>30</a:t>
            </a:fld>
            <a:endParaRPr lang="en-GB"/>
          </a:p>
        </p:txBody>
      </p:sp>
    </p:spTree>
    <p:extLst>
      <p:ext uri="{BB962C8B-B14F-4D97-AF65-F5344CB8AC3E}">
        <p14:creationId xmlns:p14="http://schemas.microsoft.com/office/powerpoint/2010/main" val="257344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Nutrition is exceptionally important – keep healthily, manage weight and reduce risk of health problems, predominately natural, unprocessed foods from a variety of different food groups, With natural unprocessed foods, portions can be larger, and they keep you fuller for longer, prevents sugar and energy crashes, fluid retention, bloating, and protects you from preventable diseases. </a:t>
            </a:r>
          </a:p>
          <a:p>
            <a:r>
              <a:rPr lang="en-GB" dirty="0"/>
              <a:t>Keeping physically active helps with weight management, improves bone strength, muscle and joint pains, and regulates the blood pressure, and reduced cholesterol. It also helps reduce the risk of CVD, T2DM and dementia and reduced risk of any early death. </a:t>
            </a:r>
          </a:p>
          <a:p>
            <a:r>
              <a:rPr lang="en-GB" dirty="0"/>
              <a:t>Using achievable goals, start small and build up </a:t>
            </a:r>
          </a:p>
        </p:txBody>
      </p:sp>
      <p:sp>
        <p:nvSpPr>
          <p:cNvPr id="4" name="Slide Number Placeholder 3"/>
          <p:cNvSpPr>
            <a:spLocks noGrp="1"/>
          </p:cNvSpPr>
          <p:nvPr>
            <p:ph type="sldNum" sz="quarter" idx="5"/>
          </p:nvPr>
        </p:nvSpPr>
        <p:spPr/>
        <p:txBody>
          <a:bodyPr/>
          <a:lstStyle/>
          <a:p>
            <a:fld id="{A50072FF-2E6B-4088-B3BB-F06CC5D0BDF1}" type="slidenum">
              <a:rPr lang="en-GB" smtClean="0"/>
              <a:t>10</a:t>
            </a:fld>
            <a:endParaRPr lang="en-GB"/>
          </a:p>
        </p:txBody>
      </p:sp>
    </p:spTree>
    <p:extLst>
      <p:ext uri="{BB962C8B-B14F-4D97-AF65-F5344CB8AC3E}">
        <p14:creationId xmlns:p14="http://schemas.microsoft.com/office/powerpoint/2010/main" val="99614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Black </a:t>
            </a:r>
            <a:r>
              <a:rPr lang="en-GB" dirty="0" err="1"/>
              <a:t>Cososh</a:t>
            </a:r>
            <a:r>
              <a:rPr lang="en-GB" dirty="0"/>
              <a:t> – </a:t>
            </a:r>
            <a:r>
              <a:rPr lang="en-GB" b="0" i="0" dirty="0">
                <a:solidFill>
                  <a:srgbClr val="111111"/>
                </a:solidFill>
                <a:effectLst/>
                <a:latin typeface="Roboto" panose="02000000000000000000" pitchFamily="2" charset="0"/>
              </a:rPr>
              <a:t>A member of the buttercup family, it grows in the woodlands of the eastern United States and Canada.</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E0E0E"/>
                </a:solidFill>
                <a:effectLst/>
                <a:latin typeface="Inter"/>
              </a:rPr>
              <a:t>There is some evidence that isoflavones and black cohosh may relieve vasomotor symptoms, but the quality, purity, constituents, and safety of these products may be unknown, and different preparations may vary.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E0E0E"/>
                </a:solidFill>
                <a:effectLst/>
                <a:latin typeface="Inter"/>
              </a:rPr>
              <a:t>St Johns wart- Some women have found St John's wort can reduce their hot flushes and night sweats during menopause. However, the ingredients of products containing St John's wort may vary and their effects are uncertain. Also, these products can interfere with other drugs, including those used to treat breast cancer (for example, tamoxifen)</a:t>
            </a:r>
          </a:p>
          <a:p>
            <a:endParaRPr lang="en-GB" dirty="0"/>
          </a:p>
        </p:txBody>
      </p:sp>
      <p:sp>
        <p:nvSpPr>
          <p:cNvPr id="4" name="Slide Number Placeholder 3"/>
          <p:cNvSpPr>
            <a:spLocks noGrp="1"/>
          </p:cNvSpPr>
          <p:nvPr>
            <p:ph type="sldNum" sz="quarter" idx="5"/>
          </p:nvPr>
        </p:nvSpPr>
        <p:spPr/>
        <p:txBody>
          <a:bodyPr/>
          <a:lstStyle/>
          <a:p>
            <a:fld id="{A50072FF-2E6B-4088-B3BB-F06CC5D0BDF1}" type="slidenum">
              <a:rPr lang="en-GB" smtClean="0"/>
              <a:t>11</a:t>
            </a:fld>
            <a:endParaRPr lang="en-GB"/>
          </a:p>
        </p:txBody>
      </p:sp>
    </p:spTree>
    <p:extLst>
      <p:ext uri="{BB962C8B-B14F-4D97-AF65-F5344CB8AC3E}">
        <p14:creationId xmlns:p14="http://schemas.microsoft.com/office/powerpoint/2010/main" val="83341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Acupuncture - </a:t>
            </a:r>
            <a:r>
              <a:rPr lang="en-GB" b="0" i="0" dirty="0">
                <a:solidFill>
                  <a:srgbClr val="141414"/>
                </a:solidFill>
                <a:effectLst/>
                <a:latin typeface="ReithSans"/>
              </a:rPr>
              <a:t>The Danish study found that five weeks of acupuncture in women with menopausal symptoms reduced hot flushes, night sweats, sleep disturbances and emotional problems, though were unable to identify the underlying mechanism behind this nor determine how much was placebo effect. Though few s/e reported – EVBP limited. </a:t>
            </a:r>
          </a:p>
          <a:p>
            <a:r>
              <a:rPr lang="en-GB" b="0" i="0" dirty="0">
                <a:solidFill>
                  <a:srgbClr val="141414"/>
                </a:solidFill>
                <a:effectLst/>
                <a:latin typeface="ReithSans"/>
              </a:rPr>
              <a:t>Aromatherapy – Limited EVBP  </a:t>
            </a:r>
          </a:p>
          <a:p>
            <a:r>
              <a:rPr lang="en-GB" b="0" i="0" dirty="0">
                <a:solidFill>
                  <a:srgbClr val="141414"/>
                </a:solidFill>
                <a:effectLst/>
                <a:latin typeface="ReithSans"/>
              </a:rPr>
              <a:t>Clary sage – could help with hot flushes,  </a:t>
            </a:r>
          </a:p>
          <a:p>
            <a:r>
              <a:rPr lang="en-GB" b="0" i="0" dirty="0">
                <a:solidFill>
                  <a:srgbClr val="141414"/>
                </a:solidFill>
                <a:effectLst/>
                <a:latin typeface="ReithSans"/>
              </a:rPr>
              <a:t>Peppermint oil – Hot flushes and cramping </a:t>
            </a:r>
          </a:p>
          <a:p>
            <a:r>
              <a:rPr lang="en-GB" b="0" i="0" dirty="0">
                <a:solidFill>
                  <a:srgbClr val="141414"/>
                </a:solidFill>
                <a:effectLst/>
                <a:latin typeface="ReithSans"/>
              </a:rPr>
              <a:t>Lavender – promote feelings of relaxation, may balance hormones, and good for soothing perianal discomfort </a:t>
            </a:r>
          </a:p>
          <a:p>
            <a:r>
              <a:rPr lang="en-GB" b="0" i="0" dirty="0">
                <a:solidFill>
                  <a:srgbClr val="141414"/>
                </a:solidFill>
                <a:effectLst/>
                <a:latin typeface="ReithSans"/>
              </a:rPr>
              <a:t>Geranium – Stress relief, anxiety and dry skin </a:t>
            </a:r>
          </a:p>
          <a:p>
            <a:r>
              <a:rPr lang="en-GB" b="0" i="0" dirty="0">
                <a:solidFill>
                  <a:srgbClr val="141414"/>
                </a:solidFill>
                <a:effectLst/>
                <a:latin typeface="ReithSans"/>
              </a:rPr>
              <a:t>Basil – increase oestrogen levels and improve your mood </a:t>
            </a:r>
          </a:p>
          <a:p>
            <a:r>
              <a:rPr lang="en-GB" b="0" i="0" dirty="0">
                <a:solidFill>
                  <a:srgbClr val="141414"/>
                </a:solidFill>
                <a:effectLst/>
                <a:latin typeface="ReithSans"/>
              </a:rPr>
              <a:t>Citrus – fewer physical </a:t>
            </a:r>
            <a:r>
              <a:rPr lang="en-GB" b="0" i="0" dirty="0" err="1">
                <a:solidFill>
                  <a:srgbClr val="141414"/>
                </a:solidFill>
                <a:effectLst/>
                <a:latin typeface="ReithSans"/>
              </a:rPr>
              <a:t>sx</a:t>
            </a:r>
            <a:r>
              <a:rPr lang="en-GB" b="0" i="0" dirty="0">
                <a:solidFill>
                  <a:srgbClr val="141414"/>
                </a:solidFill>
                <a:effectLst/>
                <a:latin typeface="ReithSans"/>
              </a:rPr>
              <a:t>, and helped with sexual desire, decrease BP and improve oestrogen levels – makes skin sensitive to sun. </a:t>
            </a:r>
            <a:endParaRPr lang="en-GB" dirty="0"/>
          </a:p>
          <a:p>
            <a:endParaRPr lang="en-GB" dirty="0"/>
          </a:p>
          <a:p>
            <a:r>
              <a:rPr lang="en-GB" dirty="0"/>
              <a:t>Cold water swimming – study showed notably helped with </a:t>
            </a:r>
            <a:r>
              <a:rPr lang="en-GB" dirty="0" err="1"/>
              <a:t>sx</a:t>
            </a:r>
            <a:r>
              <a:rPr lang="en-GB" dirty="0"/>
              <a:t> such as anxiety, mood swings, irritability, low mood and hot flushes. Calming and mood busting effects. </a:t>
            </a:r>
          </a:p>
        </p:txBody>
      </p:sp>
      <p:sp>
        <p:nvSpPr>
          <p:cNvPr id="4" name="Slide Number Placeholder 3"/>
          <p:cNvSpPr>
            <a:spLocks noGrp="1"/>
          </p:cNvSpPr>
          <p:nvPr>
            <p:ph type="sldNum" sz="quarter" idx="5"/>
          </p:nvPr>
        </p:nvSpPr>
        <p:spPr/>
        <p:txBody>
          <a:bodyPr/>
          <a:lstStyle/>
          <a:p>
            <a:fld id="{A50072FF-2E6B-4088-B3BB-F06CC5D0BDF1}" type="slidenum">
              <a:rPr lang="en-GB" smtClean="0"/>
              <a:t>12</a:t>
            </a:fld>
            <a:endParaRPr lang="en-GB"/>
          </a:p>
        </p:txBody>
      </p:sp>
    </p:spTree>
    <p:extLst>
      <p:ext uri="{BB962C8B-B14F-4D97-AF65-F5344CB8AC3E}">
        <p14:creationId xmlns:p14="http://schemas.microsoft.com/office/powerpoint/2010/main" val="2861791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i="0" dirty="0">
                <a:solidFill>
                  <a:srgbClr val="555555"/>
                </a:solidFill>
                <a:effectLst/>
                <a:latin typeface="__Roboto_44e537"/>
              </a:rPr>
              <a:t>Estrone (E1)</a:t>
            </a:r>
            <a:r>
              <a:rPr lang="en-GB" b="0" i="0" dirty="0">
                <a:solidFill>
                  <a:srgbClr val="555555"/>
                </a:solidFill>
                <a:effectLst/>
                <a:latin typeface="__Roboto_44e537"/>
              </a:rPr>
              <a:t> is the primary form of </a:t>
            </a:r>
            <a:r>
              <a:rPr lang="en-GB" b="0" i="0" dirty="0" err="1">
                <a:solidFill>
                  <a:srgbClr val="555555"/>
                </a:solidFill>
                <a:effectLst/>
                <a:latin typeface="__Roboto_44e537"/>
              </a:rPr>
              <a:t>estrogen</a:t>
            </a:r>
            <a:r>
              <a:rPr lang="en-GB" b="0" i="0" dirty="0">
                <a:solidFill>
                  <a:srgbClr val="555555"/>
                </a:solidFill>
                <a:effectLst/>
                <a:latin typeface="__Roboto_44e537"/>
              </a:rPr>
              <a:t> that your body makes after menopause.</a:t>
            </a:r>
          </a:p>
          <a:p>
            <a:pPr algn="l">
              <a:buFont typeface="Arial" panose="020B0604020202020204" pitchFamily="34" charset="0"/>
              <a:buChar char="•"/>
            </a:pPr>
            <a:r>
              <a:rPr lang="en-GB" b="1" i="0" dirty="0" err="1">
                <a:solidFill>
                  <a:srgbClr val="555555"/>
                </a:solidFill>
                <a:effectLst/>
                <a:latin typeface="__Roboto_44e537"/>
              </a:rPr>
              <a:t>Estradiol</a:t>
            </a:r>
            <a:r>
              <a:rPr lang="en-GB" b="1" i="0" dirty="0">
                <a:solidFill>
                  <a:srgbClr val="555555"/>
                </a:solidFill>
                <a:effectLst/>
                <a:latin typeface="__Roboto_44e537"/>
              </a:rPr>
              <a:t> (E2)</a:t>
            </a:r>
            <a:r>
              <a:rPr lang="en-GB" b="0" i="0" dirty="0">
                <a:solidFill>
                  <a:srgbClr val="555555"/>
                </a:solidFill>
                <a:effectLst/>
                <a:latin typeface="__Roboto_44e537"/>
              </a:rPr>
              <a:t> is the primary form of </a:t>
            </a:r>
            <a:r>
              <a:rPr lang="en-GB" b="0" i="0" dirty="0" err="1">
                <a:solidFill>
                  <a:srgbClr val="555555"/>
                </a:solidFill>
                <a:effectLst/>
                <a:latin typeface="__Roboto_44e537"/>
              </a:rPr>
              <a:t>estrogen</a:t>
            </a:r>
            <a:r>
              <a:rPr lang="en-GB" b="0" i="0" dirty="0">
                <a:solidFill>
                  <a:srgbClr val="555555"/>
                </a:solidFill>
                <a:effectLst/>
                <a:latin typeface="__Roboto_44e537"/>
              </a:rPr>
              <a:t> in your body during your reproductive years. It’s the most potent form of </a:t>
            </a:r>
            <a:r>
              <a:rPr lang="en-GB" b="0" i="0" dirty="0" err="1">
                <a:solidFill>
                  <a:srgbClr val="555555"/>
                </a:solidFill>
                <a:effectLst/>
                <a:latin typeface="__Roboto_44e537"/>
              </a:rPr>
              <a:t>estrogen</a:t>
            </a:r>
            <a:r>
              <a:rPr lang="en-GB" b="0" i="0" dirty="0">
                <a:solidFill>
                  <a:srgbClr val="555555"/>
                </a:solidFill>
                <a:effectLst/>
                <a:latin typeface="__Roboto_44e537"/>
              </a:rPr>
              <a:t>.</a:t>
            </a:r>
          </a:p>
          <a:p>
            <a:pPr algn="l">
              <a:buFont typeface="Arial" panose="020B0604020202020204" pitchFamily="34" charset="0"/>
              <a:buChar char="•"/>
            </a:pPr>
            <a:r>
              <a:rPr lang="en-GB" b="1" i="0" dirty="0">
                <a:solidFill>
                  <a:srgbClr val="555555"/>
                </a:solidFill>
                <a:effectLst/>
                <a:latin typeface="__Roboto_44e537"/>
              </a:rPr>
              <a:t>Estriol (E3) </a:t>
            </a:r>
            <a:r>
              <a:rPr lang="en-GB" b="0" i="0" dirty="0">
                <a:solidFill>
                  <a:srgbClr val="555555"/>
                </a:solidFill>
                <a:effectLst/>
                <a:latin typeface="__Roboto_44e537"/>
              </a:rPr>
              <a:t>is the primary form of </a:t>
            </a:r>
            <a:r>
              <a:rPr lang="en-GB" b="0" i="0" dirty="0" err="1">
                <a:solidFill>
                  <a:srgbClr val="555555"/>
                </a:solidFill>
                <a:effectLst/>
                <a:latin typeface="__Roboto_44e537"/>
              </a:rPr>
              <a:t>estrogen</a:t>
            </a:r>
            <a:r>
              <a:rPr lang="en-GB" b="0" i="0" dirty="0">
                <a:solidFill>
                  <a:srgbClr val="555555"/>
                </a:solidFill>
                <a:effectLst/>
                <a:latin typeface="__Roboto_44e537"/>
              </a:rPr>
              <a:t> during pregnancy.</a:t>
            </a:r>
          </a:p>
          <a:p>
            <a:pPr algn="l"/>
            <a:endParaRPr lang="en-GB" b="1" i="0" dirty="0">
              <a:solidFill>
                <a:srgbClr val="161616"/>
              </a:solidFill>
              <a:effectLst/>
              <a:latin typeface="Montserrat" panose="00000500000000000000" pitchFamily="2" charset="0"/>
            </a:endParaRPr>
          </a:p>
          <a:p>
            <a:pPr algn="l"/>
            <a:r>
              <a:rPr lang="en-GB" b="1" i="0" dirty="0">
                <a:solidFill>
                  <a:srgbClr val="161616"/>
                </a:solidFill>
                <a:effectLst/>
                <a:latin typeface="Montserrat" panose="00000500000000000000" pitchFamily="2" charset="0"/>
              </a:rPr>
              <a:t>Conjugated Oestrogens</a:t>
            </a:r>
            <a:endParaRPr lang="en-GB" b="0" i="0" dirty="0">
              <a:solidFill>
                <a:srgbClr val="161616"/>
              </a:solidFill>
              <a:effectLst/>
              <a:latin typeface="Montserrat" panose="00000500000000000000" pitchFamily="2" charset="0"/>
            </a:endParaRPr>
          </a:p>
          <a:p>
            <a:pPr algn="l"/>
            <a:r>
              <a:rPr lang="en-GB" b="0" i="0" dirty="0">
                <a:solidFill>
                  <a:srgbClr val="000000"/>
                </a:solidFill>
                <a:effectLst/>
                <a:latin typeface="Open Sans" panose="020B0606030504020204" pitchFamily="34" charset="0"/>
              </a:rPr>
              <a:t>Equine </a:t>
            </a:r>
            <a:r>
              <a:rPr lang="en-GB" b="0" i="0" dirty="0" err="1">
                <a:solidFill>
                  <a:srgbClr val="000000"/>
                </a:solidFill>
                <a:effectLst/>
                <a:latin typeface="Open Sans" panose="020B0606030504020204" pitchFamily="34" charset="0"/>
              </a:rPr>
              <a:t>estrogens</a:t>
            </a:r>
            <a:r>
              <a:rPr lang="en-GB" b="0" i="0" dirty="0">
                <a:solidFill>
                  <a:srgbClr val="000000"/>
                </a:solidFill>
                <a:effectLst/>
                <a:latin typeface="Open Sans" panose="020B0606030504020204" pitchFamily="34" charset="0"/>
              </a:rPr>
              <a:t>: Obtained from pregnant mares (horses) urine. No usually prescribe but available as </a:t>
            </a:r>
            <a:r>
              <a:rPr lang="en-GB" b="0" i="0" dirty="0" err="1">
                <a:solidFill>
                  <a:srgbClr val="000000"/>
                </a:solidFill>
                <a:effectLst/>
                <a:latin typeface="Open Sans" panose="020B0606030504020204" pitchFamily="34" charset="0"/>
              </a:rPr>
              <a:t>premarin</a:t>
            </a:r>
            <a:r>
              <a:rPr lang="en-GB" b="0" i="0" dirty="0">
                <a:solidFill>
                  <a:srgbClr val="000000"/>
                </a:solidFill>
                <a:effectLst/>
                <a:latin typeface="Open Sans" panose="020B0606030504020204" pitchFamily="34" charset="0"/>
              </a:rPr>
              <a:t> or </a:t>
            </a:r>
            <a:r>
              <a:rPr lang="en-GB" b="0" i="0" dirty="0" err="1">
                <a:solidFill>
                  <a:srgbClr val="000000"/>
                </a:solidFill>
                <a:effectLst/>
                <a:latin typeface="Open Sans" panose="020B0606030504020204" pitchFamily="34" charset="0"/>
              </a:rPr>
              <a:t>premique</a:t>
            </a:r>
            <a:r>
              <a:rPr lang="en-GB" b="0" i="0" dirty="0">
                <a:solidFill>
                  <a:srgbClr val="000000"/>
                </a:solidFill>
                <a:effectLst/>
                <a:latin typeface="Open Sans" panose="020B0606030504020204" pitchFamily="34" charset="0"/>
              </a:rPr>
              <a:t>. Most VTE risk data comes from studies using this, suggesting a class risk effect</a:t>
            </a:r>
          </a:p>
          <a:p>
            <a:pPr algn="l"/>
            <a:r>
              <a:rPr lang="en-GB" b="1" i="0" dirty="0">
                <a:solidFill>
                  <a:srgbClr val="000000"/>
                </a:solidFill>
                <a:effectLst/>
                <a:latin typeface="Open Sans" panose="020B0606030504020204" pitchFamily="34" charset="0"/>
              </a:rPr>
              <a:t>Synthetic hormones</a:t>
            </a:r>
            <a:r>
              <a:rPr lang="en-GB" b="0" i="0" dirty="0">
                <a:solidFill>
                  <a:srgbClr val="000000"/>
                </a:solidFill>
                <a:effectLst/>
                <a:latin typeface="Open Sans" panose="020B0606030504020204" pitchFamily="34" charset="0"/>
              </a:rPr>
              <a:t>: 100% synthesised, manmade </a:t>
            </a:r>
            <a:r>
              <a:rPr lang="en-GB" b="0" i="0" dirty="0" err="1">
                <a:solidFill>
                  <a:srgbClr val="000000"/>
                </a:solidFill>
                <a:effectLst/>
                <a:latin typeface="Open Sans" panose="020B0606030504020204" pitchFamily="34" charset="0"/>
              </a:rPr>
              <a:t>eg</a:t>
            </a:r>
            <a:r>
              <a:rPr lang="en-GB" b="0" i="0" dirty="0">
                <a:solidFill>
                  <a:srgbClr val="000000"/>
                </a:solidFill>
                <a:effectLst/>
                <a:latin typeface="Open Sans" panose="020B0606030504020204" pitchFamily="34" charset="0"/>
              </a:rPr>
              <a:t> tibolone, progestogens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00000"/>
                </a:solidFill>
                <a:effectLst/>
                <a:latin typeface="Open Sans" panose="020B0606030504020204" pitchFamily="34" charset="0"/>
              </a:rPr>
              <a:t>Natural body-identical hormones</a:t>
            </a:r>
            <a:r>
              <a:rPr lang="en-GB" b="0" i="0" dirty="0">
                <a:solidFill>
                  <a:srgbClr val="000000"/>
                </a:solidFill>
                <a:effectLst/>
                <a:latin typeface="Open Sans" panose="020B0606030504020204" pitchFamily="34" charset="0"/>
              </a:rPr>
              <a:t>: Licenced hormones e.g. all </a:t>
            </a:r>
            <a:r>
              <a:rPr lang="en-GB" b="0" i="0" dirty="0" err="1">
                <a:solidFill>
                  <a:srgbClr val="000000"/>
                </a:solidFill>
                <a:effectLst/>
                <a:latin typeface="Open Sans" panose="020B0606030504020204" pitchFamily="34" charset="0"/>
              </a:rPr>
              <a:t>estradiol</a:t>
            </a:r>
            <a:r>
              <a:rPr lang="en-GB" b="0" i="0" dirty="0">
                <a:solidFill>
                  <a:srgbClr val="000000"/>
                </a:solidFill>
                <a:effectLst/>
                <a:latin typeface="Open Sans" panose="020B0606030504020204" pitchFamily="34" charset="0"/>
              </a:rPr>
              <a:t> preparation and </a:t>
            </a:r>
            <a:r>
              <a:rPr lang="en-GB" b="0" i="0" dirty="0" err="1">
                <a:solidFill>
                  <a:srgbClr val="000000"/>
                </a:solidFill>
                <a:effectLst/>
                <a:latin typeface="Open Sans" panose="020B0606030504020204" pitchFamily="34" charset="0"/>
              </a:rPr>
              <a:t>Utrogestan</a:t>
            </a:r>
            <a:r>
              <a:rPr lang="en-GB" b="0" i="0" dirty="0">
                <a:solidFill>
                  <a:srgbClr val="000000"/>
                </a:solidFill>
                <a:effectLst/>
                <a:latin typeface="Open Sans" panose="020B0606030504020204" pitchFamily="34" charset="0"/>
              </a:rPr>
              <a:t>. Base molecule derived from either soy or yams and modified to be identical to ovarian </a:t>
            </a:r>
            <a:r>
              <a:rPr lang="en-GB" b="0" i="0" dirty="0" err="1">
                <a:solidFill>
                  <a:srgbClr val="000000"/>
                </a:solidFill>
                <a:effectLst/>
                <a:latin typeface="Open Sans" panose="020B0606030504020204" pitchFamily="34" charset="0"/>
              </a:rPr>
              <a:t>estradiol</a:t>
            </a:r>
            <a:r>
              <a:rPr lang="en-GB" b="0" i="0" dirty="0">
                <a:solidFill>
                  <a:srgbClr val="000000"/>
                </a:solidFill>
                <a:effectLst/>
                <a:latin typeface="Open Sans" panose="020B0606030504020204" pitchFamily="34" charset="0"/>
              </a:rPr>
              <a:t>, progesterone or testosterone</a:t>
            </a:r>
          </a:p>
          <a:p>
            <a:pPr algn="l"/>
            <a:endParaRPr lang="en-GB" b="0" i="0" dirty="0">
              <a:solidFill>
                <a:srgbClr val="161616"/>
              </a:solidFill>
              <a:effectLst/>
              <a:latin typeface="Montserrat" panose="00000500000000000000" pitchFamily="2" charset="0"/>
            </a:endParaRPr>
          </a:p>
          <a:p>
            <a:endParaRPr lang="en-GB" dirty="0"/>
          </a:p>
        </p:txBody>
      </p:sp>
      <p:sp>
        <p:nvSpPr>
          <p:cNvPr id="4" name="Slide Number Placeholder 3"/>
          <p:cNvSpPr>
            <a:spLocks noGrp="1"/>
          </p:cNvSpPr>
          <p:nvPr>
            <p:ph type="sldNum" sz="quarter" idx="5"/>
          </p:nvPr>
        </p:nvSpPr>
        <p:spPr/>
        <p:txBody>
          <a:bodyPr/>
          <a:lstStyle/>
          <a:p>
            <a:fld id="{A50072FF-2E6B-4088-B3BB-F06CC5D0BDF1}" type="slidenum">
              <a:rPr lang="en-GB" smtClean="0"/>
              <a:t>13</a:t>
            </a:fld>
            <a:endParaRPr lang="en-GB"/>
          </a:p>
        </p:txBody>
      </p:sp>
    </p:spTree>
    <p:extLst>
      <p:ext uri="{BB962C8B-B14F-4D97-AF65-F5344CB8AC3E}">
        <p14:creationId xmlns:p14="http://schemas.microsoft.com/office/powerpoint/2010/main" val="329259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GB" sz="3200" dirty="0">
                <a:latin typeface="Arial" panose="020B0604020202020204" pitchFamily="34" charset="0"/>
                <a:cs typeface="Arial" panose="020B0604020202020204" pitchFamily="34" charset="0"/>
              </a:rPr>
              <a:t>Certain antidepressants -</a:t>
            </a:r>
            <a:r>
              <a:rPr lang="en-GB" sz="4400" b="1" i="0" dirty="0">
                <a:solidFill>
                  <a:srgbClr val="0E0E0E"/>
                </a:solidFill>
                <a:effectLst/>
                <a:latin typeface="Inter"/>
              </a:rPr>
              <a:t>For vasomotor symptoms</a:t>
            </a:r>
            <a:r>
              <a:rPr lang="en-GB" sz="3200" dirty="0">
                <a:latin typeface="Arial" panose="020B0604020202020204" pitchFamily="34" charset="0"/>
                <a:cs typeface="Arial" panose="020B0604020202020204" pitchFamily="34" charset="0"/>
              </a:rPr>
              <a:t> </a:t>
            </a:r>
            <a:r>
              <a:rPr lang="en-GB" sz="4400" b="0" i="0" dirty="0">
                <a:solidFill>
                  <a:srgbClr val="0E0E0E"/>
                </a:solidFill>
                <a:effectLst/>
                <a:latin typeface="Inter"/>
              </a:rPr>
              <a:t>Options include fluoxetine (20 mg daily), citalopram (20 mg daily), paroxetine (10 mg daily), or venlafaxine modified-release (37.5 mg daily for 1 week then increased to 75 mg once daily if needed)</a:t>
            </a:r>
            <a:endParaRPr lang="en-US" sz="3200" dirty="0">
              <a:latin typeface="Arial" panose="020B0604020202020204" pitchFamily="34" charset="0"/>
              <a:cs typeface="Arial" panose="020B0604020202020204" pitchFamily="34" charset="0"/>
            </a:endParaRPr>
          </a:p>
          <a:p>
            <a:pPr lvl="0">
              <a:lnSpc>
                <a:spcPct val="70000"/>
              </a:lnSpc>
            </a:pPr>
            <a:endParaRPr lang="en-GB" sz="1900" dirty="0"/>
          </a:p>
          <a:p>
            <a:pPr lvl="0">
              <a:lnSpc>
                <a:spcPct val="70000"/>
              </a:lnSpc>
            </a:pPr>
            <a:r>
              <a:rPr lang="en-GB" sz="1900" dirty="0"/>
              <a:t>Clonidine – (hot flushes - improve </a:t>
            </a:r>
            <a:r>
              <a:rPr lang="en-GB" sz="1900" dirty="0" err="1"/>
              <a:t>sx</a:t>
            </a:r>
            <a:r>
              <a:rPr lang="en-GB" sz="1900" dirty="0"/>
              <a:t> in approx. 40%)</a:t>
            </a:r>
          </a:p>
          <a:p>
            <a:pPr lvl="1">
              <a:lnSpc>
                <a:spcPct val="70000"/>
              </a:lnSpc>
            </a:pPr>
            <a:r>
              <a:rPr lang="en-GB" sz="1900" dirty="0"/>
              <a:t>Anti-hypertensive medication</a:t>
            </a:r>
          </a:p>
          <a:p>
            <a:pPr lvl="1">
              <a:lnSpc>
                <a:spcPct val="70000"/>
              </a:lnSpc>
            </a:pPr>
            <a:r>
              <a:rPr lang="en-GB" sz="1900" dirty="0"/>
              <a:t>Common s/e – dizziness, irritability, nausea and dry mouth</a:t>
            </a:r>
          </a:p>
          <a:p>
            <a:pPr lvl="0">
              <a:lnSpc>
                <a:spcPct val="70000"/>
              </a:lnSpc>
            </a:pPr>
            <a:r>
              <a:rPr lang="en-GB" sz="1900" dirty="0"/>
              <a:t>Isoflavones (soy) and black cohosh – may help with hot flushes (vary in content and safety) </a:t>
            </a:r>
          </a:p>
          <a:p>
            <a:pPr marL="0" marR="0" lvl="0" indent="0" algn="l" defTabSz="914400" rtl="0" eaLnBrk="1" fontAlgn="auto" latinLnBrk="0" hangingPunct="1">
              <a:lnSpc>
                <a:spcPct val="70000"/>
              </a:lnSpc>
              <a:spcBef>
                <a:spcPts val="0"/>
              </a:spcBef>
              <a:spcAft>
                <a:spcPts val="0"/>
              </a:spcAft>
              <a:buClrTx/>
              <a:buSzTx/>
              <a:buFontTx/>
              <a:buNone/>
              <a:tabLst/>
              <a:defRPr/>
            </a:pPr>
            <a:r>
              <a:rPr lang="en-GB" sz="3200" dirty="0">
                <a:latin typeface="Arial" panose="020B0604020202020204" pitchFamily="34" charset="0"/>
                <a:cs typeface="Arial" panose="020B0604020202020204" pitchFamily="34" charset="0"/>
              </a:rPr>
              <a:t>Gabapentin (off-label) - improve sleep and reduced pain. &lt; hot flushes 50% of pts </a:t>
            </a:r>
            <a:endParaRPr lang="en-US" sz="3200" dirty="0">
              <a:latin typeface="Arial" panose="020B0604020202020204" pitchFamily="34" charset="0"/>
              <a:cs typeface="Arial" panose="020B0604020202020204" pitchFamily="34" charset="0"/>
            </a:endParaRPr>
          </a:p>
          <a:p>
            <a:pPr lvl="0">
              <a:lnSpc>
                <a:spcPct val="70000"/>
              </a:lnSpc>
            </a:pPr>
            <a:endParaRPr lang="en-GB" sz="1900" dirty="0"/>
          </a:p>
          <a:p>
            <a:endParaRPr lang="en-GB" dirty="0"/>
          </a:p>
        </p:txBody>
      </p:sp>
      <p:sp>
        <p:nvSpPr>
          <p:cNvPr id="4" name="Slide Number Placeholder 3"/>
          <p:cNvSpPr>
            <a:spLocks noGrp="1"/>
          </p:cNvSpPr>
          <p:nvPr>
            <p:ph type="sldNum" sz="quarter" idx="5"/>
          </p:nvPr>
        </p:nvSpPr>
        <p:spPr/>
        <p:txBody>
          <a:bodyPr/>
          <a:lstStyle/>
          <a:p>
            <a:fld id="{A50072FF-2E6B-4088-B3BB-F06CC5D0BDF1}" type="slidenum">
              <a:rPr lang="en-GB" smtClean="0"/>
              <a:t>24</a:t>
            </a:fld>
            <a:endParaRPr lang="en-GB"/>
          </a:p>
        </p:txBody>
      </p:sp>
    </p:spTree>
    <p:extLst>
      <p:ext uri="{BB962C8B-B14F-4D97-AF65-F5344CB8AC3E}">
        <p14:creationId xmlns:p14="http://schemas.microsoft.com/office/powerpoint/2010/main" val="3249370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F1F1F"/>
                </a:solidFill>
                <a:effectLst/>
                <a:latin typeface="ElsevierGulliver"/>
              </a:rPr>
              <a:t>Testosterone and the pro-androgens decline gradually with aging in both sexes. Pre and post-menopausal women, and aging men, may experience symptoms of androgen deficiency including dysphoric mood (anxiety, irritability, depression), lack of well being, physical fatigue, bone loss, muscle loss, changes in cognition, memory loss, insomnia, hot flashes, rheumatoid complaints, pain, breast pain, urinary complaints, incontinence as well as sexual dysfunction.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F1F1F"/>
              </a:solidFill>
              <a:effectLst/>
              <a:latin typeface="ElsevierGulliv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Many women with low systemic testosterone levels do not complain of distressing low libido or other symptoms, even on direct questioning.</a:t>
            </a:r>
            <a:endParaRPr lang="en-GB" b="0" i="0" dirty="0">
              <a:solidFill>
                <a:srgbClr val="1F1F1F"/>
              </a:solidFill>
              <a:effectLst/>
              <a:latin typeface="ElsevierGulliver"/>
            </a:endParaRPr>
          </a:p>
          <a:p>
            <a:endParaRPr lang="en-GB" dirty="0"/>
          </a:p>
        </p:txBody>
      </p:sp>
      <p:sp>
        <p:nvSpPr>
          <p:cNvPr id="4" name="Slide Number Placeholder 3"/>
          <p:cNvSpPr>
            <a:spLocks noGrp="1"/>
          </p:cNvSpPr>
          <p:nvPr>
            <p:ph type="sldNum" sz="quarter" idx="5"/>
          </p:nvPr>
        </p:nvSpPr>
        <p:spPr/>
        <p:txBody>
          <a:bodyPr/>
          <a:lstStyle/>
          <a:p>
            <a:fld id="{A50072FF-2E6B-4088-B3BB-F06CC5D0BDF1}" type="slidenum">
              <a:rPr lang="en-GB" smtClean="0"/>
              <a:t>26</a:t>
            </a:fld>
            <a:endParaRPr lang="en-GB"/>
          </a:p>
        </p:txBody>
      </p:sp>
    </p:spTree>
    <p:extLst>
      <p:ext uri="{BB962C8B-B14F-4D97-AF65-F5344CB8AC3E}">
        <p14:creationId xmlns:p14="http://schemas.microsoft.com/office/powerpoint/2010/main" val="164569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0072FF-2E6B-4088-B3BB-F06CC5D0BDF1}" type="slidenum">
              <a:rPr lang="en-GB" smtClean="0"/>
              <a:t>28</a:t>
            </a:fld>
            <a:endParaRPr lang="en-GB"/>
          </a:p>
        </p:txBody>
      </p:sp>
    </p:spTree>
    <p:extLst>
      <p:ext uri="{BB962C8B-B14F-4D97-AF65-F5344CB8AC3E}">
        <p14:creationId xmlns:p14="http://schemas.microsoft.com/office/powerpoint/2010/main" val="21257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Good hand washing and </a:t>
            </a:r>
            <a:r>
              <a:rPr lang="en-GB" dirty="0" err="1"/>
              <a:t>avoidness</a:t>
            </a:r>
            <a:r>
              <a:rPr lang="en-GB" dirty="0"/>
              <a:t> of skin contact for 30mins </a:t>
            </a:r>
          </a:p>
          <a:p>
            <a:endParaRPr lang="en-GB" dirty="0"/>
          </a:p>
        </p:txBody>
      </p:sp>
      <p:sp>
        <p:nvSpPr>
          <p:cNvPr id="4" name="Slide Number Placeholder 3"/>
          <p:cNvSpPr>
            <a:spLocks noGrp="1"/>
          </p:cNvSpPr>
          <p:nvPr>
            <p:ph type="sldNum" sz="quarter" idx="5"/>
          </p:nvPr>
        </p:nvSpPr>
        <p:spPr/>
        <p:txBody>
          <a:bodyPr/>
          <a:lstStyle/>
          <a:p>
            <a:fld id="{A50072FF-2E6B-4088-B3BB-F06CC5D0BDF1}" type="slidenum">
              <a:rPr lang="en-GB" smtClean="0"/>
              <a:t>29</a:t>
            </a:fld>
            <a:endParaRPr lang="en-GB"/>
          </a:p>
        </p:txBody>
      </p:sp>
    </p:spTree>
    <p:extLst>
      <p:ext uri="{BB962C8B-B14F-4D97-AF65-F5344CB8AC3E}">
        <p14:creationId xmlns:p14="http://schemas.microsoft.com/office/powerpoint/2010/main" val="992052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9B16D-626C-CF91-973F-AFE4AC4F8F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EFE70A3-2738-E078-2E3F-51F1DB49CD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B6D2CA-B7C8-8791-4F85-E9BEA92E9A7E}"/>
              </a:ext>
            </a:extLst>
          </p:cNvPr>
          <p:cNvSpPr>
            <a:spLocks noGrp="1"/>
          </p:cNvSpPr>
          <p:nvPr>
            <p:ph type="dt" sz="half" idx="10"/>
          </p:nvPr>
        </p:nvSpPr>
        <p:spPr/>
        <p:txBody>
          <a:bodyPr/>
          <a:lstStyle/>
          <a:p>
            <a:fld id="{66231444-E8D0-4281-ADE0-52CBCC80CB7E}" type="datetimeFigureOut">
              <a:rPr lang="en-GB" smtClean="0"/>
              <a:t>24/09/2024</a:t>
            </a:fld>
            <a:endParaRPr lang="en-GB"/>
          </a:p>
        </p:txBody>
      </p:sp>
      <p:sp>
        <p:nvSpPr>
          <p:cNvPr id="5" name="Footer Placeholder 4">
            <a:extLst>
              <a:ext uri="{FF2B5EF4-FFF2-40B4-BE49-F238E27FC236}">
                <a16:creationId xmlns:a16="http://schemas.microsoft.com/office/drawing/2014/main" id="{B8ADB7CE-327C-A73E-CC31-C45F33BDD3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E831E3-D8F5-92B9-4714-39AA1A705CEB}"/>
              </a:ext>
            </a:extLst>
          </p:cNvPr>
          <p:cNvSpPr>
            <a:spLocks noGrp="1"/>
          </p:cNvSpPr>
          <p:nvPr>
            <p:ph type="sldNum" sz="quarter" idx="12"/>
          </p:nvPr>
        </p:nvSpPr>
        <p:spPr/>
        <p:txBody>
          <a:bodyPr/>
          <a:lstStyle/>
          <a:p>
            <a:fld id="{4316CD07-825D-4591-AAE8-92E96A1DFED3}" type="slidenum">
              <a:rPr lang="en-GB" smtClean="0"/>
              <a:t>‹#›</a:t>
            </a:fld>
            <a:endParaRPr lang="en-GB"/>
          </a:p>
        </p:txBody>
      </p:sp>
    </p:spTree>
    <p:extLst>
      <p:ext uri="{BB962C8B-B14F-4D97-AF65-F5344CB8AC3E}">
        <p14:creationId xmlns:p14="http://schemas.microsoft.com/office/powerpoint/2010/main" val="3888468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8413-9DAC-4243-3AC6-A7C73B35BB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A424AE-0D17-B4ED-2641-532B306556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0168BC-06BF-60EB-AE43-2BDDACF12768}"/>
              </a:ext>
            </a:extLst>
          </p:cNvPr>
          <p:cNvSpPr>
            <a:spLocks noGrp="1"/>
          </p:cNvSpPr>
          <p:nvPr>
            <p:ph type="dt" sz="half" idx="10"/>
          </p:nvPr>
        </p:nvSpPr>
        <p:spPr/>
        <p:txBody>
          <a:bodyPr/>
          <a:lstStyle/>
          <a:p>
            <a:fld id="{66231444-E8D0-4281-ADE0-52CBCC80CB7E}" type="datetimeFigureOut">
              <a:rPr lang="en-GB" smtClean="0"/>
              <a:t>24/09/2024</a:t>
            </a:fld>
            <a:endParaRPr lang="en-GB"/>
          </a:p>
        </p:txBody>
      </p:sp>
      <p:sp>
        <p:nvSpPr>
          <p:cNvPr id="5" name="Footer Placeholder 4">
            <a:extLst>
              <a:ext uri="{FF2B5EF4-FFF2-40B4-BE49-F238E27FC236}">
                <a16:creationId xmlns:a16="http://schemas.microsoft.com/office/drawing/2014/main" id="{C7E0A887-4225-D060-354B-AEC445D89F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976928-AEE9-EC86-05DF-985AB05C1D92}"/>
              </a:ext>
            </a:extLst>
          </p:cNvPr>
          <p:cNvSpPr>
            <a:spLocks noGrp="1"/>
          </p:cNvSpPr>
          <p:nvPr>
            <p:ph type="sldNum" sz="quarter" idx="12"/>
          </p:nvPr>
        </p:nvSpPr>
        <p:spPr/>
        <p:txBody>
          <a:bodyPr/>
          <a:lstStyle/>
          <a:p>
            <a:fld id="{4316CD07-825D-4591-AAE8-92E96A1DFED3}" type="slidenum">
              <a:rPr lang="en-GB" smtClean="0"/>
              <a:t>‹#›</a:t>
            </a:fld>
            <a:endParaRPr lang="en-GB"/>
          </a:p>
        </p:txBody>
      </p:sp>
    </p:spTree>
    <p:extLst>
      <p:ext uri="{BB962C8B-B14F-4D97-AF65-F5344CB8AC3E}">
        <p14:creationId xmlns:p14="http://schemas.microsoft.com/office/powerpoint/2010/main" val="390209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AC1A9F-8B3E-9259-6F33-21FB731AFD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4515DB-F02A-CCC4-183C-AF97A1200E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8BD14A-8308-0793-4049-81155C13D09D}"/>
              </a:ext>
            </a:extLst>
          </p:cNvPr>
          <p:cNvSpPr>
            <a:spLocks noGrp="1"/>
          </p:cNvSpPr>
          <p:nvPr>
            <p:ph type="dt" sz="half" idx="10"/>
          </p:nvPr>
        </p:nvSpPr>
        <p:spPr/>
        <p:txBody>
          <a:bodyPr/>
          <a:lstStyle/>
          <a:p>
            <a:fld id="{66231444-E8D0-4281-ADE0-52CBCC80CB7E}" type="datetimeFigureOut">
              <a:rPr lang="en-GB" smtClean="0"/>
              <a:t>24/09/2024</a:t>
            </a:fld>
            <a:endParaRPr lang="en-GB"/>
          </a:p>
        </p:txBody>
      </p:sp>
      <p:sp>
        <p:nvSpPr>
          <p:cNvPr id="5" name="Footer Placeholder 4">
            <a:extLst>
              <a:ext uri="{FF2B5EF4-FFF2-40B4-BE49-F238E27FC236}">
                <a16:creationId xmlns:a16="http://schemas.microsoft.com/office/drawing/2014/main" id="{7AD52CC1-BF1F-42B1-D7B4-2FFFFE2CD2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FBFEB9-46F2-29F2-CB46-D7186BFF6321}"/>
              </a:ext>
            </a:extLst>
          </p:cNvPr>
          <p:cNvSpPr>
            <a:spLocks noGrp="1"/>
          </p:cNvSpPr>
          <p:nvPr>
            <p:ph type="sldNum" sz="quarter" idx="12"/>
          </p:nvPr>
        </p:nvSpPr>
        <p:spPr/>
        <p:txBody>
          <a:bodyPr/>
          <a:lstStyle/>
          <a:p>
            <a:fld id="{4316CD07-825D-4591-AAE8-92E96A1DFED3}" type="slidenum">
              <a:rPr lang="en-GB" smtClean="0"/>
              <a:t>‹#›</a:t>
            </a:fld>
            <a:endParaRPr lang="en-GB"/>
          </a:p>
        </p:txBody>
      </p:sp>
    </p:spTree>
    <p:extLst>
      <p:ext uri="{BB962C8B-B14F-4D97-AF65-F5344CB8AC3E}">
        <p14:creationId xmlns:p14="http://schemas.microsoft.com/office/powerpoint/2010/main" val="10510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3B05-45BE-E1FC-BF48-E87E14DBBA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0D8FDF-A759-9D9A-5E6C-695B51B982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DB29DB-98FF-7805-3546-21B209CC1BDB}"/>
              </a:ext>
            </a:extLst>
          </p:cNvPr>
          <p:cNvSpPr>
            <a:spLocks noGrp="1"/>
          </p:cNvSpPr>
          <p:nvPr>
            <p:ph type="dt" sz="half" idx="10"/>
          </p:nvPr>
        </p:nvSpPr>
        <p:spPr/>
        <p:txBody>
          <a:bodyPr/>
          <a:lstStyle/>
          <a:p>
            <a:fld id="{66231444-E8D0-4281-ADE0-52CBCC80CB7E}" type="datetimeFigureOut">
              <a:rPr lang="en-GB" smtClean="0"/>
              <a:t>24/09/2024</a:t>
            </a:fld>
            <a:endParaRPr lang="en-GB"/>
          </a:p>
        </p:txBody>
      </p:sp>
      <p:sp>
        <p:nvSpPr>
          <p:cNvPr id="5" name="Footer Placeholder 4">
            <a:extLst>
              <a:ext uri="{FF2B5EF4-FFF2-40B4-BE49-F238E27FC236}">
                <a16:creationId xmlns:a16="http://schemas.microsoft.com/office/drawing/2014/main" id="{797F3724-975C-DC97-C22E-31094AE024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77EECC-F4B3-6D6E-EEE5-9D4C1E21406C}"/>
              </a:ext>
            </a:extLst>
          </p:cNvPr>
          <p:cNvSpPr>
            <a:spLocks noGrp="1"/>
          </p:cNvSpPr>
          <p:nvPr>
            <p:ph type="sldNum" sz="quarter" idx="12"/>
          </p:nvPr>
        </p:nvSpPr>
        <p:spPr/>
        <p:txBody>
          <a:bodyPr/>
          <a:lstStyle/>
          <a:p>
            <a:fld id="{4316CD07-825D-4591-AAE8-92E96A1DFED3}" type="slidenum">
              <a:rPr lang="en-GB" smtClean="0"/>
              <a:t>‹#›</a:t>
            </a:fld>
            <a:endParaRPr lang="en-GB"/>
          </a:p>
        </p:txBody>
      </p:sp>
    </p:spTree>
    <p:extLst>
      <p:ext uri="{BB962C8B-B14F-4D97-AF65-F5344CB8AC3E}">
        <p14:creationId xmlns:p14="http://schemas.microsoft.com/office/powerpoint/2010/main" val="108811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073F-C52F-29E5-D480-9749B34146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A2E62F0-9FB9-86E3-9A4B-75077369CC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836F85-AA0D-F091-3D81-9E540E3D0799}"/>
              </a:ext>
            </a:extLst>
          </p:cNvPr>
          <p:cNvSpPr>
            <a:spLocks noGrp="1"/>
          </p:cNvSpPr>
          <p:nvPr>
            <p:ph type="dt" sz="half" idx="10"/>
          </p:nvPr>
        </p:nvSpPr>
        <p:spPr/>
        <p:txBody>
          <a:bodyPr/>
          <a:lstStyle/>
          <a:p>
            <a:fld id="{66231444-E8D0-4281-ADE0-52CBCC80CB7E}" type="datetimeFigureOut">
              <a:rPr lang="en-GB" smtClean="0"/>
              <a:t>24/09/2024</a:t>
            </a:fld>
            <a:endParaRPr lang="en-GB"/>
          </a:p>
        </p:txBody>
      </p:sp>
      <p:sp>
        <p:nvSpPr>
          <p:cNvPr id="5" name="Footer Placeholder 4">
            <a:extLst>
              <a:ext uri="{FF2B5EF4-FFF2-40B4-BE49-F238E27FC236}">
                <a16:creationId xmlns:a16="http://schemas.microsoft.com/office/drawing/2014/main" id="{799C641A-7766-5510-AD6E-3A4CB61DC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B0B4B7-90AC-0C8F-E3DD-08C924B85FB0}"/>
              </a:ext>
            </a:extLst>
          </p:cNvPr>
          <p:cNvSpPr>
            <a:spLocks noGrp="1"/>
          </p:cNvSpPr>
          <p:nvPr>
            <p:ph type="sldNum" sz="quarter" idx="12"/>
          </p:nvPr>
        </p:nvSpPr>
        <p:spPr/>
        <p:txBody>
          <a:bodyPr/>
          <a:lstStyle/>
          <a:p>
            <a:fld id="{4316CD07-825D-4591-AAE8-92E96A1DFED3}" type="slidenum">
              <a:rPr lang="en-GB" smtClean="0"/>
              <a:t>‹#›</a:t>
            </a:fld>
            <a:endParaRPr lang="en-GB"/>
          </a:p>
        </p:txBody>
      </p:sp>
    </p:spTree>
    <p:extLst>
      <p:ext uri="{BB962C8B-B14F-4D97-AF65-F5344CB8AC3E}">
        <p14:creationId xmlns:p14="http://schemas.microsoft.com/office/powerpoint/2010/main" val="253617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F5E3-20E7-427B-8DD9-26D80B4AEF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F68326-3388-F584-5BFB-10CD164B5D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DC1922-9E46-6104-F70C-75AC94D35A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6DA32E-9859-49F6-1D8C-F45166EB1527}"/>
              </a:ext>
            </a:extLst>
          </p:cNvPr>
          <p:cNvSpPr>
            <a:spLocks noGrp="1"/>
          </p:cNvSpPr>
          <p:nvPr>
            <p:ph type="dt" sz="half" idx="10"/>
          </p:nvPr>
        </p:nvSpPr>
        <p:spPr/>
        <p:txBody>
          <a:bodyPr/>
          <a:lstStyle/>
          <a:p>
            <a:fld id="{66231444-E8D0-4281-ADE0-52CBCC80CB7E}" type="datetimeFigureOut">
              <a:rPr lang="en-GB" smtClean="0"/>
              <a:t>24/09/2024</a:t>
            </a:fld>
            <a:endParaRPr lang="en-GB"/>
          </a:p>
        </p:txBody>
      </p:sp>
      <p:sp>
        <p:nvSpPr>
          <p:cNvPr id="6" name="Footer Placeholder 5">
            <a:extLst>
              <a:ext uri="{FF2B5EF4-FFF2-40B4-BE49-F238E27FC236}">
                <a16:creationId xmlns:a16="http://schemas.microsoft.com/office/drawing/2014/main" id="{5AE077E3-1926-5F26-3CA0-D4D1ED2AAB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B1900F-A6AA-6E97-FF25-7D736015EBCF}"/>
              </a:ext>
            </a:extLst>
          </p:cNvPr>
          <p:cNvSpPr>
            <a:spLocks noGrp="1"/>
          </p:cNvSpPr>
          <p:nvPr>
            <p:ph type="sldNum" sz="quarter" idx="12"/>
          </p:nvPr>
        </p:nvSpPr>
        <p:spPr/>
        <p:txBody>
          <a:bodyPr/>
          <a:lstStyle/>
          <a:p>
            <a:fld id="{4316CD07-825D-4591-AAE8-92E96A1DFED3}" type="slidenum">
              <a:rPr lang="en-GB" smtClean="0"/>
              <a:t>‹#›</a:t>
            </a:fld>
            <a:endParaRPr lang="en-GB"/>
          </a:p>
        </p:txBody>
      </p:sp>
    </p:spTree>
    <p:extLst>
      <p:ext uri="{BB962C8B-B14F-4D97-AF65-F5344CB8AC3E}">
        <p14:creationId xmlns:p14="http://schemas.microsoft.com/office/powerpoint/2010/main" val="1370971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3E9C-F5FF-CD63-E61A-349582EE37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9B7CCE-15CA-00AD-A0D7-7C7391ED28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9C7379-E707-F5A5-8F50-F88A42C896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459770-67F3-0F27-BB73-0B0C217285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377E6C-CE75-02C0-F219-FBD91ECF3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C14089D-F1CF-6460-6F0F-BE664F12A23F}"/>
              </a:ext>
            </a:extLst>
          </p:cNvPr>
          <p:cNvSpPr>
            <a:spLocks noGrp="1"/>
          </p:cNvSpPr>
          <p:nvPr>
            <p:ph type="dt" sz="half" idx="10"/>
          </p:nvPr>
        </p:nvSpPr>
        <p:spPr/>
        <p:txBody>
          <a:bodyPr/>
          <a:lstStyle/>
          <a:p>
            <a:fld id="{66231444-E8D0-4281-ADE0-52CBCC80CB7E}" type="datetimeFigureOut">
              <a:rPr lang="en-GB" smtClean="0"/>
              <a:t>24/09/2024</a:t>
            </a:fld>
            <a:endParaRPr lang="en-GB"/>
          </a:p>
        </p:txBody>
      </p:sp>
      <p:sp>
        <p:nvSpPr>
          <p:cNvPr id="8" name="Footer Placeholder 7">
            <a:extLst>
              <a:ext uri="{FF2B5EF4-FFF2-40B4-BE49-F238E27FC236}">
                <a16:creationId xmlns:a16="http://schemas.microsoft.com/office/drawing/2014/main" id="{408E92A0-A00F-D5E4-E1BE-354E8D7FEF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15B94F-C8F3-BB98-DAB3-EA275BCBCB45}"/>
              </a:ext>
            </a:extLst>
          </p:cNvPr>
          <p:cNvSpPr>
            <a:spLocks noGrp="1"/>
          </p:cNvSpPr>
          <p:nvPr>
            <p:ph type="sldNum" sz="quarter" idx="12"/>
          </p:nvPr>
        </p:nvSpPr>
        <p:spPr/>
        <p:txBody>
          <a:bodyPr/>
          <a:lstStyle/>
          <a:p>
            <a:fld id="{4316CD07-825D-4591-AAE8-92E96A1DFED3}" type="slidenum">
              <a:rPr lang="en-GB" smtClean="0"/>
              <a:t>‹#›</a:t>
            </a:fld>
            <a:endParaRPr lang="en-GB"/>
          </a:p>
        </p:txBody>
      </p:sp>
    </p:spTree>
    <p:extLst>
      <p:ext uri="{BB962C8B-B14F-4D97-AF65-F5344CB8AC3E}">
        <p14:creationId xmlns:p14="http://schemas.microsoft.com/office/powerpoint/2010/main" val="276256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7945-87C2-139B-5B41-DBE72B2B4B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272FCD-4636-5C58-8907-8E320EECCB24}"/>
              </a:ext>
            </a:extLst>
          </p:cNvPr>
          <p:cNvSpPr>
            <a:spLocks noGrp="1"/>
          </p:cNvSpPr>
          <p:nvPr>
            <p:ph type="dt" sz="half" idx="10"/>
          </p:nvPr>
        </p:nvSpPr>
        <p:spPr/>
        <p:txBody>
          <a:bodyPr/>
          <a:lstStyle/>
          <a:p>
            <a:fld id="{66231444-E8D0-4281-ADE0-52CBCC80CB7E}" type="datetimeFigureOut">
              <a:rPr lang="en-GB" smtClean="0"/>
              <a:t>24/09/2024</a:t>
            </a:fld>
            <a:endParaRPr lang="en-GB"/>
          </a:p>
        </p:txBody>
      </p:sp>
      <p:sp>
        <p:nvSpPr>
          <p:cNvPr id="4" name="Footer Placeholder 3">
            <a:extLst>
              <a:ext uri="{FF2B5EF4-FFF2-40B4-BE49-F238E27FC236}">
                <a16:creationId xmlns:a16="http://schemas.microsoft.com/office/drawing/2014/main" id="{732182AF-0B15-7D9F-490D-CE01568AF1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C5FB87-0425-F539-B96A-6C0F6FE79CB0}"/>
              </a:ext>
            </a:extLst>
          </p:cNvPr>
          <p:cNvSpPr>
            <a:spLocks noGrp="1"/>
          </p:cNvSpPr>
          <p:nvPr>
            <p:ph type="sldNum" sz="quarter" idx="12"/>
          </p:nvPr>
        </p:nvSpPr>
        <p:spPr/>
        <p:txBody>
          <a:bodyPr/>
          <a:lstStyle/>
          <a:p>
            <a:fld id="{4316CD07-825D-4591-AAE8-92E96A1DFED3}" type="slidenum">
              <a:rPr lang="en-GB" smtClean="0"/>
              <a:t>‹#›</a:t>
            </a:fld>
            <a:endParaRPr lang="en-GB"/>
          </a:p>
        </p:txBody>
      </p:sp>
    </p:spTree>
    <p:extLst>
      <p:ext uri="{BB962C8B-B14F-4D97-AF65-F5344CB8AC3E}">
        <p14:creationId xmlns:p14="http://schemas.microsoft.com/office/powerpoint/2010/main" val="75014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BFB423-7229-E74E-79BE-3D7915287602}"/>
              </a:ext>
            </a:extLst>
          </p:cNvPr>
          <p:cNvSpPr>
            <a:spLocks noGrp="1"/>
          </p:cNvSpPr>
          <p:nvPr>
            <p:ph type="dt" sz="half" idx="10"/>
          </p:nvPr>
        </p:nvSpPr>
        <p:spPr/>
        <p:txBody>
          <a:bodyPr/>
          <a:lstStyle/>
          <a:p>
            <a:fld id="{66231444-E8D0-4281-ADE0-52CBCC80CB7E}" type="datetimeFigureOut">
              <a:rPr lang="en-GB" smtClean="0"/>
              <a:t>24/09/2024</a:t>
            </a:fld>
            <a:endParaRPr lang="en-GB"/>
          </a:p>
        </p:txBody>
      </p:sp>
      <p:sp>
        <p:nvSpPr>
          <p:cNvPr id="3" name="Footer Placeholder 2">
            <a:extLst>
              <a:ext uri="{FF2B5EF4-FFF2-40B4-BE49-F238E27FC236}">
                <a16:creationId xmlns:a16="http://schemas.microsoft.com/office/drawing/2014/main" id="{93ACB9B7-C034-B9C7-FB9A-5B78C494BA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091D69-7AC1-7091-E171-15F8A49E182E}"/>
              </a:ext>
            </a:extLst>
          </p:cNvPr>
          <p:cNvSpPr>
            <a:spLocks noGrp="1"/>
          </p:cNvSpPr>
          <p:nvPr>
            <p:ph type="sldNum" sz="quarter" idx="12"/>
          </p:nvPr>
        </p:nvSpPr>
        <p:spPr/>
        <p:txBody>
          <a:bodyPr/>
          <a:lstStyle/>
          <a:p>
            <a:fld id="{4316CD07-825D-4591-AAE8-92E96A1DFED3}" type="slidenum">
              <a:rPr lang="en-GB" smtClean="0"/>
              <a:t>‹#›</a:t>
            </a:fld>
            <a:endParaRPr lang="en-GB"/>
          </a:p>
        </p:txBody>
      </p:sp>
    </p:spTree>
    <p:extLst>
      <p:ext uri="{BB962C8B-B14F-4D97-AF65-F5344CB8AC3E}">
        <p14:creationId xmlns:p14="http://schemas.microsoft.com/office/powerpoint/2010/main" val="362775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53D1-D617-8350-CEB4-50E87DCDF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2DBBC4-B8B9-D5E8-1546-E31DB7CEBC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B391B7-CAB6-C370-CE49-C64FDD773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6821A-FFD5-91CB-10D9-9241C890366C}"/>
              </a:ext>
            </a:extLst>
          </p:cNvPr>
          <p:cNvSpPr>
            <a:spLocks noGrp="1"/>
          </p:cNvSpPr>
          <p:nvPr>
            <p:ph type="dt" sz="half" idx="10"/>
          </p:nvPr>
        </p:nvSpPr>
        <p:spPr/>
        <p:txBody>
          <a:bodyPr/>
          <a:lstStyle/>
          <a:p>
            <a:fld id="{66231444-E8D0-4281-ADE0-52CBCC80CB7E}" type="datetimeFigureOut">
              <a:rPr lang="en-GB" smtClean="0"/>
              <a:t>24/09/2024</a:t>
            </a:fld>
            <a:endParaRPr lang="en-GB"/>
          </a:p>
        </p:txBody>
      </p:sp>
      <p:sp>
        <p:nvSpPr>
          <p:cNvPr id="6" name="Footer Placeholder 5">
            <a:extLst>
              <a:ext uri="{FF2B5EF4-FFF2-40B4-BE49-F238E27FC236}">
                <a16:creationId xmlns:a16="http://schemas.microsoft.com/office/drawing/2014/main" id="{3103C593-DE71-F7E4-84CD-577421062F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21B8D7-6FFE-8E68-7029-F3C3343FB92D}"/>
              </a:ext>
            </a:extLst>
          </p:cNvPr>
          <p:cNvSpPr>
            <a:spLocks noGrp="1"/>
          </p:cNvSpPr>
          <p:nvPr>
            <p:ph type="sldNum" sz="quarter" idx="12"/>
          </p:nvPr>
        </p:nvSpPr>
        <p:spPr/>
        <p:txBody>
          <a:bodyPr/>
          <a:lstStyle/>
          <a:p>
            <a:fld id="{4316CD07-825D-4591-AAE8-92E96A1DFED3}" type="slidenum">
              <a:rPr lang="en-GB" smtClean="0"/>
              <a:t>‹#›</a:t>
            </a:fld>
            <a:endParaRPr lang="en-GB"/>
          </a:p>
        </p:txBody>
      </p:sp>
    </p:spTree>
    <p:extLst>
      <p:ext uri="{BB962C8B-B14F-4D97-AF65-F5344CB8AC3E}">
        <p14:creationId xmlns:p14="http://schemas.microsoft.com/office/powerpoint/2010/main" val="268137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432D-2608-F490-094E-405B48401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AAF42A-613F-B322-AEEE-A29DE1892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6CD13A-3020-2F53-A55A-FC46B4DFF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7BCFE0-F759-8945-92BF-352AA580C542}"/>
              </a:ext>
            </a:extLst>
          </p:cNvPr>
          <p:cNvSpPr>
            <a:spLocks noGrp="1"/>
          </p:cNvSpPr>
          <p:nvPr>
            <p:ph type="dt" sz="half" idx="10"/>
          </p:nvPr>
        </p:nvSpPr>
        <p:spPr/>
        <p:txBody>
          <a:bodyPr/>
          <a:lstStyle/>
          <a:p>
            <a:fld id="{66231444-E8D0-4281-ADE0-52CBCC80CB7E}" type="datetimeFigureOut">
              <a:rPr lang="en-GB" smtClean="0"/>
              <a:t>24/09/2024</a:t>
            </a:fld>
            <a:endParaRPr lang="en-GB"/>
          </a:p>
        </p:txBody>
      </p:sp>
      <p:sp>
        <p:nvSpPr>
          <p:cNvPr id="6" name="Footer Placeholder 5">
            <a:extLst>
              <a:ext uri="{FF2B5EF4-FFF2-40B4-BE49-F238E27FC236}">
                <a16:creationId xmlns:a16="http://schemas.microsoft.com/office/drawing/2014/main" id="{1F1F36FC-9EC4-EF2F-522E-7C44385535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62C57C-438A-04A7-D0D6-8540D5AE8D51}"/>
              </a:ext>
            </a:extLst>
          </p:cNvPr>
          <p:cNvSpPr>
            <a:spLocks noGrp="1"/>
          </p:cNvSpPr>
          <p:nvPr>
            <p:ph type="sldNum" sz="quarter" idx="12"/>
          </p:nvPr>
        </p:nvSpPr>
        <p:spPr/>
        <p:txBody>
          <a:bodyPr/>
          <a:lstStyle/>
          <a:p>
            <a:fld id="{4316CD07-825D-4591-AAE8-92E96A1DFED3}" type="slidenum">
              <a:rPr lang="en-GB" smtClean="0"/>
              <a:t>‹#›</a:t>
            </a:fld>
            <a:endParaRPr lang="en-GB"/>
          </a:p>
        </p:txBody>
      </p:sp>
    </p:spTree>
    <p:extLst>
      <p:ext uri="{BB962C8B-B14F-4D97-AF65-F5344CB8AC3E}">
        <p14:creationId xmlns:p14="http://schemas.microsoft.com/office/powerpoint/2010/main" val="3286007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D7C8A-A517-F2BE-92E3-150F4C883B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9D1250-7403-8490-644A-A069B75CFC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B424EE-5D42-0AB1-48C7-6C6534348B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231444-E8D0-4281-ADE0-52CBCC80CB7E}" type="datetimeFigureOut">
              <a:rPr lang="en-GB" smtClean="0"/>
              <a:t>24/09/2024</a:t>
            </a:fld>
            <a:endParaRPr lang="en-GB"/>
          </a:p>
        </p:txBody>
      </p:sp>
      <p:sp>
        <p:nvSpPr>
          <p:cNvPr id="5" name="Footer Placeholder 4">
            <a:extLst>
              <a:ext uri="{FF2B5EF4-FFF2-40B4-BE49-F238E27FC236}">
                <a16:creationId xmlns:a16="http://schemas.microsoft.com/office/drawing/2014/main" id="{93FF5EFB-0C53-5FF4-C9EE-81D70F513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E558D28-0BAF-BA02-C614-BB4E51E97F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16CD07-825D-4591-AAE8-92E96A1DFED3}" type="slidenum">
              <a:rPr lang="en-GB" smtClean="0"/>
              <a:t>‹#›</a:t>
            </a:fld>
            <a:endParaRPr lang="en-GB"/>
          </a:p>
        </p:txBody>
      </p:sp>
    </p:spTree>
    <p:extLst>
      <p:ext uri="{BB962C8B-B14F-4D97-AF65-F5344CB8AC3E}">
        <p14:creationId xmlns:p14="http://schemas.microsoft.com/office/powerpoint/2010/main" val="3128301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jpeg"/><Relationship Id="rId7" Type="http://schemas.openxmlformats.org/officeDocument/2006/relationships/diagramColors" Target="../diagrams/colors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3.jpeg"/><Relationship Id="rId7" Type="http://schemas.openxmlformats.org/officeDocument/2006/relationships/diagramColors" Target="../diagrams/colors1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6.jpeg"/><Relationship Id="rId7" Type="http://schemas.openxmlformats.org/officeDocument/2006/relationships/diagramColors" Target="../diagrams/colors1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nhs.uk/conditions/menopause/" TargetMode="External"/><Relationship Id="rId7" Type="http://schemas.openxmlformats.org/officeDocument/2006/relationships/hyperlink" Target="https://cks.nice.org.uk/topics/menopause/" TargetMode="External"/><Relationship Id="rId2" Type="http://schemas.openxmlformats.org/officeDocument/2006/relationships/hyperlink" Target="https://www.menopausematters.co.uk/#:~:text=Menopausematters.co.uk%20is%20an%20award%20winning,%20independent%20website%20providing" TargetMode="External"/><Relationship Id="rId1" Type="http://schemas.openxmlformats.org/officeDocument/2006/relationships/slideLayout" Target="../slideLayouts/slideLayout2.xml"/><Relationship Id="rId6" Type="http://schemas.openxmlformats.org/officeDocument/2006/relationships/hyperlink" Target="https://thebms.org.uk/#:~:text=Established%20in%201989,%20the%20BMS%20educates,%20informs%20and" TargetMode="External"/><Relationship Id="rId5" Type="http://schemas.openxmlformats.org/officeDocument/2006/relationships/hyperlink" Target="https://www.daisynetwork.org/" TargetMode="External"/><Relationship Id="rId4" Type="http://schemas.openxmlformats.org/officeDocument/2006/relationships/hyperlink" Target="https://www.womens-health-concern.or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file:///C:\Users\aarmi\Downloads\fsrh-guideline-contraception-aged-over-40-sep-2019.pdf" TargetMode="External"/><Relationship Id="rId13" Type="http://schemas.openxmlformats.org/officeDocument/2006/relationships/hyperlink" Target="https://www.menopausematters.co.uk/" TargetMode="External"/><Relationship Id="rId3" Type="http://schemas.openxmlformats.org/officeDocument/2006/relationships/hyperlink" Target="https://thebms.org.uk/" TargetMode="External"/><Relationship Id="rId7" Type="http://schemas.openxmlformats.org/officeDocument/2006/relationships/hyperlink" Target="https://www.uhdb.nhs.uk/download.cfm?doc=docm93jijm4n865.pdf&amp;ver=62738" TargetMode="External"/><Relationship Id="rId12" Type="http://schemas.openxmlformats.org/officeDocument/2006/relationships/hyperlink" Target="https://www.themenopausecharity.org/" TargetMode="External"/><Relationship Id="rId17" Type="http://schemas.openxmlformats.org/officeDocument/2006/relationships/hyperlink" Target="https://www.gloshospitals.nhs.uk/our-services/services-we-offer/pathology/tests-and-investigations/free-androgen-index-fai/" TargetMode="External"/><Relationship Id="rId2" Type="http://schemas.openxmlformats.org/officeDocument/2006/relationships/hyperlink" Target="https://www.menopause.org.au/health-info/resources/testosterone-and-women" TargetMode="External"/><Relationship Id="rId16" Type="http://schemas.openxmlformats.org/officeDocument/2006/relationships/hyperlink" Target="https://www.mims.co.uk/hormone-replacement-therapy-hrt/womens-health/article/1415738" TargetMode="External"/><Relationship Id="rId1" Type="http://schemas.openxmlformats.org/officeDocument/2006/relationships/slideLayout" Target="../slideLayouts/slideLayout2.xml"/><Relationship Id="rId6" Type="http://schemas.openxmlformats.org/officeDocument/2006/relationships/hyperlink" Target="https://www.thelancet.com/journals/landia/article/PIIS2213-8587(15)00284-3/fulltext" TargetMode="External"/><Relationship Id="rId11" Type="http://schemas.openxmlformats.org/officeDocument/2006/relationships/hyperlink" Target="https://assets.publishing.service.gov.uk/media/5d680409e5274a1711fbe65a/Table1.pdf" TargetMode="External"/><Relationship Id="rId5" Type="http://schemas.openxmlformats.org/officeDocument/2006/relationships/hyperlink" Target="https://doi.org/10.1016/S0015-0282(02)02985-0" TargetMode="External"/><Relationship Id="rId15" Type="http://schemas.openxmlformats.org/officeDocument/2006/relationships/hyperlink" Target="https://www.nhs.uk/conditions/menopause/" TargetMode="External"/><Relationship Id="rId10" Type="http://schemas.openxmlformats.org/officeDocument/2006/relationships/hyperlink" Target="https://www.derbyshiremedicinesmanagement.nhs.uk/assets/Clinical_Guidelines/Formulary_by_BNF_chapter_prescribing_guidelines/BNF_chapter_6/Menopause_Guideline.pdf" TargetMode="External"/><Relationship Id="rId4" Type="http://schemas.openxmlformats.org/officeDocument/2006/relationships/hyperlink" Target="https://thebms.org.uk/wp-content/uploads/2022/12/08-BMS-TfC-Testosterone-replacement-in-menopause-DEC2022-A.pdf" TargetMode="External"/><Relationship Id="rId9" Type="http://schemas.openxmlformats.org/officeDocument/2006/relationships/hyperlink" Target="https://pcwhf.co.uk/resources/guidance-on-management-and-prescribing-hrt-for-gps/" TargetMode="External"/><Relationship Id="rId14" Type="http://schemas.openxmlformats.org/officeDocument/2006/relationships/hyperlink" Target="https://cks.nice.org.uk/topics/menopause/"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oup on desert">
            <a:extLst>
              <a:ext uri="{FF2B5EF4-FFF2-40B4-BE49-F238E27FC236}">
                <a16:creationId xmlns:a16="http://schemas.microsoft.com/office/drawing/2014/main" id="{2CF3FBC1-24D4-F870-6797-1ABD5DAD91F4}"/>
              </a:ext>
            </a:extLst>
          </p:cNvPr>
          <p:cNvPicPr>
            <a:picLocks noChangeAspect="1"/>
          </p:cNvPicPr>
          <p:nvPr/>
        </p:nvPicPr>
        <p:blipFill>
          <a:blip r:embed="rId2">
            <a:extLst>
              <a:ext uri="{28A0092B-C50C-407E-A947-70E740481C1C}">
                <a14:useLocalDpi xmlns:a14="http://schemas.microsoft.com/office/drawing/2010/main" val="0"/>
              </a:ext>
            </a:extLst>
          </a:blip>
          <a:srcRect r="5882" b="-1"/>
          <a:stretch/>
        </p:blipFill>
        <p:spPr>
          <a:xfrm>
            <a:off x="1" y="10"/>
            <a:ext cx="9669642" cy="6857990"/>
          </a:xfrm>
          <a:prstGeom prst="rect">
            <a:avLst/>
          </a:prstGeom>
        </p:spPr>
      </p:pic>
      <p:sp>
        <p:nvSpPr>
          <p:cNvPr id="15" name="Rectangle 1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8FB962-B820-2D18-AF07-60E48C41B45F}"/>
              </a:ext>
            </a:extLst>
          </p:cNvPr>
          <p:cNvSpPr>
            <a:spLocks noGrp="1"/>
          </p:cNvSpPr>
          <p:nvPr>
            <p:ph type="ctrTitle"/>
          </p:nvPr>
        </p:nvSpPr>
        <p:spPr>
          <a:xfrm>
            <a:off x="7935402" y="743447"/>
            <a:ext cx="3445765" cy="3692028"/>
          </a:xfrm>
          <a:noFill/>
        </p:spPr>
        <p:txBody>
          <a:bodyPr>
            <a:normAutofit/>
          </a:bodyPr>
          <a:lstStyle/>
          <a:p>
            <a:pPr algn="l"/>
            <a:r>
              <a:rPr lang="en-GB" sz="4800" dirty="0">
                <a:latin typeface="Arial" panose="020B0604020202020204" pitchFamily="34" charset="0"/>
                <a:cs typeface="Arial" panose="020B0604020202020204" pitchFamily="34" charset="0"/>
              </a:rPr>
              <a:t>Menopause	</a:t>
            </a:r>
          </a:p>
        </p:txBody>
      </p:sp>
      <p:sp>
        <p:nvSpPr>
          <p:cNvPr id="3" name="Subtitle 2">
            <a:extLst>
              <a:ext uri="{FF2B5EF4-FFF2-40B4-BE49-F238E27FC236}">
                <a16:creationId xmlns:a16="http://schemas.microsoft.com/office/drawing/2014/main" id="{B1A52E49-4427-E462-3380-49EBB638813C}"/>
              </a:ext>
            </a:extLst>
          </p:cNvPr>
          <p:cNvSpPr>
            <a:spLocks noGrp="1"/>
          </p:cNvSpPr>
          <p:nvPr>
            <p:ph type="subTitle" idx="1"/>
          </p:nvPr>
        </p:nvSpPr>
        <p:spPr>
          <a:xfrm>
            <a:off x="7935403" y="4629234"/>
            <a:ext cx="3445766" cy="1485319"/>
          </a:xfrm>
          <a:noFill/>
        </p:spPr>
        <p:txBody>
          <a:bodyPr>
            <a:normAutofit/>
          </a:bodyPr>
          <a:lstStyle/>
          <a:p>
            <a:pPr algn="l"/>
            <a:r>
              <a:rPr lang="en-GB" sz="2200" dirty="0">
                <a:latin typeface="Arial" panose="020B0604020202020204" pitchFamily="34" charset="0"/>
                <a:cs typeface="Arial" panose="020B0604020202020204" pitchFamily="34" charset="0"/>
              </a:rPr>
              <a:t>Amy Armiger</a:t>
            </a:r>
          </a:p>
          <a:p>
            <a:pPr algn="l"/>
            <a:r>
              <a:rPr lang="en-GB" sz="2200" dirty="0">
                <a:latin typeface="Arial" panose="020B0604020202020204" pitchFamily="34" charset="0"/>
                <a:cs typeface="Arial" panose="020B0604020202020204" pitchFamily="34" charset="0"/>
              </a:rPr>
              <a:t>Trainee Advanced Clinical Practitioner/Lead Nurse</a:t>
            </a:r>
          </a:p>
        </p:txBody>
      </p:sp>
    </p:spTree>
    <p:extLst>
      <p:ext uri="{BB962C8B-B14F-4D97-AF65-F5344CB8AC3E}">
        <p14:creationId xmlns:p14="http://schemas.microsoft.com/office/powerpoint/2010/main" val="4279141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0531E9-E78C-ED83-E8FE-1EBCD01F24DA}"/>
              </a:ext>
            </a:extLst>
          </p:cNvPr>
          <p:cNvSpPr>
            <a:spLocks noGrp="1"/>
          </p:cNvSpPr>
          <p:nvPr>
            <p:ph type="title"/>
          </p:nvPr>
        </p:nvSpPr>
        <p:spPr>
          <a:xfrm>
            <a:off x="411480" y="987552"/>
            <a:ext cx="4485861" cy="1088136"/>
          </a:xfrm>
        </p:spPr>
        <p:txBody>
          <a:bodyPr anchor="b">
            <a:normAutofit/>
          </a:bodyPr>
          <a:lstStyle/>
          <a:p>
            <a:r>
              <a:rPr lang="en-GB" sz="3400">
                <a:latin typeface="Arial" panose="020B0604020202020204" pitchFamily="34" charset="0"/>
                <a:cs typeface="Arial" panose="020B0604020202020204" pitchFamily="34" charset="0"/>
              </a:rPr>
              <a:t>Self Help </a:t>
            </a:r>
          </a:p>
        </p:txBody>
      </p:sp>
      <p:sp>
        <p:nvSpPr>
          <p:cNvPr id="43" name="Rectangle 4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A47EBDD-2D80-8B33-C0B8-D91E438F9A55}"/>
              </a:ext>
            </a:extLst>
          </p:cNvPr>
          <p:cNvSpPr>
            <a:spLocks noGrp="1"/>
          </p:cNvSpPr>
          <p:nvPr>
            <p:ph idx="1"/>
          </p:nvPr>
        </p:nvSpPr>
        <p:spPr>
          <a:xfrm>
            <a:off x="411479" y="2688336"/>
            <a:ext cx="4498848" cy="3584448"/>
          </a:xfrm>
        </p:spPr>
        <p:txBody>
          <a:bodyPr anchor="t">
            <a:normAutofit/>
          </a:bodyPr>
          <a:lstStyle/>
          <a:p>
            <a:pPr marL="0" indent="0">
              <a:buNone/>
            </a:pPr>
            <a:r>
              <a:rPr lang="en-GB" sz="1800">
                <a:latin typeface="Arial" panose="020B0604020202020204" pitchFamily="34" charset="0"/>
                <a:cs typeface="Arial" panose="020B0604020202020204" pitchFamily="34" charset="0"/>
              </a:rPr>
              <a:t>Lifestyle </a:t>
            </a:r>
          </a:p>
          <a:p>
            <a:pPr lvl="1"/>
            <a:r>
              <a:rPr lang="en-GB" sz="1800">
                <a:latin typeface="Arial" panose="020B0604020202020204" pitchFamily="34" charset="0"/>
                <a:cs typeface="Arial" panose="020B0604020202020204" pitchFamily="34" charset="0"/>
              </a:rPr>
              <a:t>Eating well – balance diet </a:t>
            </a:r>
          </a:p>
          <a:p>
            <a:pPr lvl="1"/>
            <a:r>
              <a:rPr lang="en-GB" sz="1800">
                <a:latin typeface="Arial" panose="020B0604020202020204" pitchFamily="34" charset="0"/>
                <a:cs typeface="Arial" panose="020B0604020202020204" pitchFamily="34" charset="0"/>
              </a:rPr>
              <a:t>Healthy weight</a:t>
            </a:r>
          </a:p>
          <a:p>
            <a:pPr lvl="1"/>
            <a:r>
              <a:rPr lang="en-GB" sz="1800">
                <a:latin typeface="Arial" panose="020B0604020202020204" pitchFamily="34" charset="0"/>
                <a:cs typeface="Arial" panose="020B0604020202020204" pitchFamily="34" charset="0"/>
              </a:rPr>
              <a:t>Reducing alcohol and caffeine</a:t>
            </a:r>
          </a:p>
          <a:p>
            <a:pPr lvl="1"/>
            <a:r>
              <a:rPr lang="en-GB" sz="1800">
                <a:latin typeface="Arial" panose="020B0604020202020204" pitchFamily="34" charset="0"/>
                <a:cs typeface="Arial" panose="020B0604020202020204" pitchFamily="34" charset="0"/>
              </a:rPr>
              <a:t>Regular sleep routines</a:t>
            </a:r>
          </a:p>
          <a:p>
            <a:pPr lvl="1"/>
            <a:r>
              <a:rPr lang="en-GB" sz="1800">
                <a:latin typeface="Arial" panose="020B0604020202020204" pitchFamily="34" charset="0"/>
                <a:cs typeface="Arial" panose="020B0604020202020204" pitchFamily="34" charset="0"/>
              </a:rPr>
              <a:t>Stopping smoking </a:t>
            </a:r>
          </a:p>
          <a:p>
            <a:pPr lvl="1"/>
            <a:r>
              <a:rPr lang="en-GB" sz="1800">
                <a:latin typeface="Arial" panose="020B0604020202020204" pitchFamily="34" charset="0"/>
                <a:cs typeface="Arial" panose="020B0604020202020204" pitchFamily="34" charset="0"/>
              </a:rPr>
              <a:t>Exercise </a:t>
            </a:r>
          </a:p>
          <a:p>
            <a:pPr lvl="1"/>
            <a:r>
              <a:rPr lang="en-GB" sz="1800">
                <a:latin typeface="Arial" panose="020B0604020202020204" pitchFamily="34" charset="0"/>
                <a:cs typeface="Arial" panose="020B0604020202020204" pitchFamily="34" charset="0"/>
              </a:rPr>
              <a:t>Reducing stress</a:t>
            </a:r>
          </a:p>
          <a:p>
            <a:pPr lvl="1"/>
            <a:r>
              <a:rPr lang="en-GB" sz="1800">
                <a:latin typeface="Arial" panose="020B0604020202020204" pitchFamily="34" charset="0"/>
                <a:cs typeface="Arial" panose="020B0604020202020204" pitchFamily="34" charset="0"/>
              </a:rPr>
              <a:t>Pelvic floor exercises </a:t>
            </a:r>
          </a:p>
          <a:p>
            <a:pPr lvl="1"/>
            <a:endParaRPr lang="en-GB" sz="1800">
              <a:latin typeface="Arial" panose="020B0604020202020204" pitchFamily="34" charset="0"/>
              <a:cs typeface="Arial" panose="020B0604020202020204" pitchFamily="34" charset="0"/>
            </a:endParaRPr>
          </a:p>
        </p:txBody>
      </p:sp>
      <p:pic>
        <p:nvPicPr>
          <p:cNvPr id="5" name="Picture 4" descr="Aerial shot of people stretching">
            <a:extLst>
              <a:ext uri="{FF2B5EF4-FFF2-40B4-BE49-F238E27FC236}">
                <a16:creationId xmlns:a16="http://schemas.microsoft.com/office/drawing/2014/main" id="{8E13FEF1-549B-8806-BF05-9788B6001861}"/>
              </a:ext>
            </a:extLst>
          </p:cNvPr>
          <p:cNvPicPr>
            <a:picLocks noChangeAspect="1"/>
          </p:cNvPicPr>
          <p:nvPr/>
        </p:nvPicPr>
        <p:blipFill>
          <a:blip r:embed="rId3">
            <a:extLst>
              <a:ext uri="{28A0092B-C50C-407E-A947-70E740481C1C}">
                <a14:useLocalDpi xmlns:a14="http://schemas.microsoft.com/office/drawing/2010/main" val="0"/>
              </a:ext>
            </a:extLst>
          </a:blip>
          <a:srcRect l="31036" r="1960"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96621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Rectangle 4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0E947F-6DF8-98BB-E567-B13B14912D9D}"/>
              </a:ext>
            </a:extLst>
          </p:cNvPr>
          <p:cNvSpPr>
            <a:spLocks noGrp="1"/>
          </p:cNvSpPr>
          <p:nvPr>
            <p:ph type="title"/>
          </p:nvPr>
        </p:nvSpPr>
        <p:spPr>
          <a:xfrm>
            <a:off x="586478" y="1683756"/>
            <a:ext cx="3115265" cy="2396359"/>
          </a:xfrm>
        </p:spPr>
        <p:txBody>
          <a:bodyPr anchor="b">
            <a:normAutofit fontScale="90000"/>
          </a:bodyPr>
          <a:lstStyle/>
          <a:p>
            <a:pPr algn="r"/>
            <a:r>
              <a:rPr lang="en-GB" sz="4000" dirty="0">
                <a:solidFill>
                  <a:srgbClr val="FFFFFF"/>
                </a:solidFill>
                <a:latin typeface="Arial" panose="020B0604020202020204" pitchFamily="34" charset="0"/>
                <a:cs typeface="Arial" panose="020B0604020202020204" pitchFamily="34" charset="0"/>
              </a:rPr>
              <a:t>Over the counter products</a:t>
            </a:r>
            <a:br>
              <a:rPr lang="en-GB" sz="4000" dirty="0">
                <a:solidFill>
                  <a:srgbClr val="FFFFFF"/>
                </a:solidFill>
                <a:latin typeface="Arial" panose="020B0604020202020204" pitchFamily="34" charset="0"/>
                <a:cs typeface="Arial" panose="020B0604020202020204" pitchFamily="34" charset="0"/>
              </a:rPr>
            </a:br>
            <a:r>
              <a:rPr lang="en-GB" sz="4000" dirty="0">
                <a:solidFill>
                  <a:srgbClr val="FFFFFF"/>
                </a:solidFill>
                <a:latin typeface="Arial" panose="020B0604020202020204" pitchFamily="34" charset="0"/>
                <a:cs typeface="Arial" panose="020B0604020202020204" pitchFamily="34" charset="0"/>
              </a:rPr>
              <a:t>(Note limited evidence)</a:t>
            </a:r>
          </a:p>
        </p:txBody>
      </p:sp>
      <p:graphicFrame>
        <p:nvGraphicFramePr>
          <p:cNvPr id="51" name="Content Placeholder 2">
            <a:extLst>
              <a:ext uri="{FF2B5EF4-FFF2-40B4-BE49-F238E27FC236}">
                <a16:creationId xmlns:a16="http://schemas.microsoft.com/office/drawing/2014/main" id="{0C1EBA33-74A8-2185-16B2-04DD01B06118}"/>
              </a:ext>
            </a:extLst>
          </p:cNvPr>
          <p:cNvGraphicFramePr>
            <a:graphicFrameLocks noGrp="1"/>
          </p:cNvGraphicFramePr>
          <p:nvPr>
            <p:ph idx="1"/>
            <p:extLst>
              <p:ext uri="{D42A27DB-BD31-4B8C-83A1-F6EECF244321}">
                <p14:modId xmlns:p14="http://schemas.microsoft.com/office/powerpoint/2010/main" val="303078426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337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7F3C3E-D86C-9726-22E7-E7B5684F458E}"/>
              </a:ext>
            </a:extLst>
          </p:cNvPr>
          <p:cNvSpPr>
            <a:spLocks noGrp="1"/>
          </p:cNvSpPr>
          <p:nvPr>
            <p:ph type="title"/>
          </p:nvPr>
        </p:nvSpPr>
        <p:spPr>
          <a:xfrm>
            <a:off x="640080" y="325369"/>
            <a:ext cx="4368602" cy="1956841"/>
          </a:xfrm>
        </p:spPr>
        <p:txBody>
          <a:bodyPr anchor="b">
            <a:normAutofit fontScale="90000"/>
          </a:bodyPr>
          <a:lstStyle/>
          <a:p>
            <a:r>
              <a:rPr lang="en-GB" sz="5400" dirty="0">
                <a:latin typeface="Arial" panose="020B0604020202020204" pitchFamily="34" charset="0"/>
                <a:cs typeface="Arial" panose="020B0604020202020204" pitchFamily="34" charset="0"/>
              </a:rPr>
              <a:t>Holistic approaches</a:t>
            </a:r>
            <a:br>
              <a:rPr lang="en-GB" sz="54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(Limited Evidence) </a:t>
            </a:r>
            <a:endParaRPr lang="en-GB" sz="5400" dirty="0">
              <a:latin typeface="Arial" panose="020B0604020202020204" pitchFamily="34" charset="0"/>
              <a:cs typeface="Arial" panose="020B0604020202020204" pitchFamily="34" charset="0"/>
            </a:endParaRP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AF560E-A078-C196-8F31-AE50036349B1}"/>
              </a:ext>
            </a:extLst>
          </p:cNvPr>
          <p:cNvSpPr>
            <a:spLocks noGrp="1"/>
          </p:cNvSpPr>
          <p:nvPr>
            <p:ph idx="1"/>
          </p:nvPr>
        </p:nvSpPr>
        <p:spPr>
          <a:xfrm>
            <a:off x="640080" y="2872899"/>
            <a:ext cx="4243589" cy="3320668"/>
          </a:xfrm>
        </p:spPr>
        <p:txBody>
          <a:bodyPr>
            <a:normAutofit/>
          </a:bodyPr>
          <a:lstStyle/>
          <a:p>
            <a:r>
              <a:rPr lang="en-GB" sz="2200">
                <a:latin typeface="Arial" panose="020B0604020202020204" pitchFamily="34" charset="0"/>
                <a:cs typeface="Arial" panose="020B0604020202020204" pitchFamily="34" charset="0"/>
              </a:rPr>
              <a:t>Acupuncture</a:t>
            </a:r>
          </a:p>
          <a:p>
            <a:r>
              <a:rPr lang="en-GB" sz="2200">
                <a:latin typeface="Arial" panose="020B0604020202020204" pitchFamily="34" charset="0"/>
                <a:cs typeface="Arial" panose="020B0604020202020204" pitchFamily="34" charset="0"/>
              </a:rPr>
              <a:t>Aromatherapy </a:t>
            </a:r>
          </a:p>
          <a:p>
            <a:r>
              <a:rPr lang="en-GB" sz="2200">
                <a:latin typeface="Arial" panose="020B0604020202020204" pitchFamily="34" charset="0"/>
                <a:cs typeface="Arial" panose="020B0604020202020204" pitchFamily="34" charset="0"/>
              </a:rPr>
              <a:t>Breathing/ meditations techniques </a:t>
            </a:r>
          </a:p>
          <a:p>
            <a:r>
              <a:rPr lang="en-GB" sz="2200">
                <a:latin typeface="Arial" panose="020B0604020202020204" pitchFamily="34" charset="0"/>
                <a:cs typeface="Arial" panose="020B0604020202020204" pitchFamily="34" charset="0"/>
              </a:rPr>
              <a:t>Reflexology</a:t>
            </a:r>
          </a:p>
          <a:p>
            <a:r>
              <a:rPr lang="en-GB" sz="2200">
                <a:latin typeface="Arial" panose="020B0604020202020204" pitchFamily="34" charset="0"/>
                <a:cs typeface="Arial" panose="020B0604020202020204" pitchFamily="34" charset="0"/>
              </a:rPr>
              <a:t>Pilates/yoga/ tai chi </a:t>
            </a:r>
          </a:p>
          <a:p>
            <a:r>
              <a:rPr lang="en-GB" sz="2200">
                <a:latin typeface="Arial" panose="020B0604020202020204" pitchFamily="34" charset="0"/>
                <a:cs typeface="Arial" panose="020B0604020202020204" pitchFamily="34" charset="0"/>
              </a:rPr>
              <a:t>Cold water swimming </a:t>
            </a:r>
          </a:p>
          <a:p>
            <a:r>
              <a:rPr lang="en-GB" sz="2200">
                <a:latin typeface="Arial" panose="020B0604020202020204" pitchFamily="34" charset="0"/>
                <a:cs typeface="Arial" panose="020B0604020202020204" pitchFamily="34" charset="0"/>
              </a:rPr>
              <a:t>CBT</a:t>
            </a:r>
          </a:p>
        </p:txBody>
      </p:sp>
      <p:pic>
        <p:nvPicPr>
          <p:cNvPr id="5" name="Picture 4" descr="Diffuser and candles">
            <a:extLst>
              <a:ext uri="{FF2B5EF4-FFF2-40B4-BE49-F238E27FC236}">
                <a16:creationId xmlns:a16="http://schemas.microsoft.com/office/drawing/2014/main" id="{118FDBC7-0C90-4733-AC7C-8CAD3D3C08C8}"/>
              </a:ext>
            </a:extLst>
          </p:cNvPr>
          <p:cNvPicPr>
            <a:picLocks noChangeAspect="1"/>
          </p:cNvPicPr>
          <p:nvPr/>
        </p:nvPicPr>
        <p:blipFill>
          <a:blip r:embed="rId3">
            <a:extLst>
              <a:ext uri="{28A0092B-C50C-407E-A947-70E740481C1C}">
                <a14:useLocalDpi xmlns:a14="http://schemas.microsoft.com/office/drawing/2010/main" val="0"/>
              </a:ext>
            </a:extLst>
          </a:blip>
          <a:srcRect l="28819" r="422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64962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lose-up of a blue and white background&#10;&#10;Description automatically generated">
            <a:extLst>
              <a:ext uri="{FF2B5EF4-FFF2-40B4-BE49-F238E27FC236}">
                <a16:creationId xmlns:a16="http://schemas.microsoft.com/office/drawing/2014/main" id="{CFC1A0EB-A699-07AC-2BD8-46D39223A01A}"/>
              </a:ext>
            </a:extLst>
          </p:cNvPr>
          <p:cNvPicPr>
            <a:picLocks noChangeAspect="1"/>
          </p:cNvPicPr>
          <p:nvPr/>
        </p:nvPicPr>
        <p:blipFill>
          <a:blip r:embed="rId3">
            <a:alphaModFix amt="35000"/>
          </a:blip>
          <a:srcRect t="26095" b="615"/>
          <a:stretch/>
        </p:blipFill>
        <p:spPr>
          <a:xfrm>
            <a:off x="20" y="10"/>
            <a:ext cx="12191980" cy="6857990"/>
          </a:xfrm>
          <a:prstGeom prst="rect">
            <a:avLst/>
          </a:prstGeom>
        </p:spPr>
      </p:pic>
      <p:sp>
        <p:nvSpPr>
          <p:cNvPr id="2" name="Title 1">
            <a:extLst>
              <a:ext uri="{FF2B5EF4-FFF2-40B4-BE49-F238E27FC236}">
                <a16:creationId xmlns:a16="http://schemas.microsoft.com/office/drawing/2014/main" id="{0F21CD2B-12FE-B4A6-B47B-B0AEB11F4001}"/>
              </a:ext>
            </a:extLst>
          </p:cNvPr>
          <p:cNvSpPr>
            <a:spLocks noGrp="1"/>
          </p:cNvSpPr>
          <p:nvPr>
            <p:ph type="title"/>
          </p:nvPr>
        </p:nvSpPr>
        <p:spPr>
          <a:xfrm>
            <a:off x="838200" y="365125"/>
            <a:ext cx="10515600" cy="1325563"/>
          </a:xfrm>
        </p:spPr>
        <p:txBody>
          <a:bodyPr>
            <a:normAutofit/>
          </a:bodyPr>
          <a:lstStyle/>
          <a:p>
            <a:r>
              <a:rPr lang="en-GB">
                <a:solidFill>
                  <a:srgbClr val="FFFFFF"/>
                </a:solidFill>
                <a:latin typeface="Arial" panose="020B0604020202020204" pitchFamily="34" charset="0"/>
                <a:cs typeface="Arial" panose="020B0604020202020204" pitchFamily="34" charset="0"/>
              </a:rPr>
              <a:t>Hormone Replacement Therapy </a:t>
            </a:r>
          </a:p>
        </p:txBody>
      </p:sp>
      <p:graphicFrame>
        <p:nvGraphicFramePr>
          <p:cNvPr id="5" name="Content Placeholder 2">
            <a:extLst>
              <a:ext uri="{FF2B5EF4-FFF2-40B4-BE49-F238E27FC236}">
                <a16:creationId xmlns:a16="http://schemas.microsoft.com/office/drawing/2014/main" id="{A4B4EC62-579C-C938-746D-8A205FBDC334}"/>
              </a:ext>
            </a:extLst>
          </p:cNvPr>
          <p:cNvGraphicFramePr>
            <a:graphicFrameLocks noGrp="1"/>
          </p:cNvGraphicFramePr>
          <p:nvPr>
            <p:ph idx="1"/>
            <p:extLst>
              <p:ext uri="{D42A27DB-BD31-4B8C-83A1-F6EECF244321}">
                <p14:modId xmlns:p14="http://schemas.microsoft.com/office/powerpoint/2010/main" val="22170869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256737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AB85EB-9132-2D4F-8D6C-33A1A369AA85}"/>
              </a:ext>
            </a:extLst>
          </p:cNvPr>
          <p:cNvSpPr>
            <a:spLocks noGrp="1"/>
          </p:cNvSpPr>
          <p:nvPr>
            <p:ph type="title"/>
          </p:nvPr>
        </p:nvSpPr>
        <p:spPr>
          <a:xfrm>
            <a:off x="586478" y="1683756"/>
            <a:ext cx="3115265" cy="2396359"/>
          </a:xfrm>
        </p:spPr>
        <p:txBody>
          <a:bodyPr anchor="b">
            <a:normAutofit/>
          </a:bodyPr>
          <a:lstStyle/>
          <a:p>
            <a:pPr algn="r"/>
            <a:r>
              <a:rPr lang="en-GB" sz="2800" dirty="0">
                <a:solidFill>
                  <a:srgbClr val="FFFFFF"/>
                </a:solidFill>
                <a:latin typeface="Arial" panose="020B0604020202020204" pitchFamily="34" charset="0"/>
                <a:cs typeface="Arial" panose="020B0604020202020204" pitchFamily="34" charset="0"/>
              </a:rPr>
              <a:t>Contraindications</a:t>
            </a:r>
          </a:p>
        </p:txBody>
      </p:sp>
      <p:grpSp>
        <p:nvGrpSpPr>
          <p:cNvPr id="4" name="Content Placeholder 2">
            <a:extLst>
              <a:ext uri="{FF2B5EF4-FFF2-40B4-BE49-F238E27FC236}">
                <a16:creationId xmlns:a16="http://schemas.microsoft.com/office/drawing/2014/main" id="{19532B42-3254-6500-B00E-011D5019C238}"/>
              </a:ext>
            </a:extLst>
          </p:cNvPr>
          <p:cNvGrpSpPr/>
          <p:nvPr/>
        </p:nvGrpSpPr>
        <p:grpSpPr>
          <a:xfrm>
            <a:off x="5318731" y="750440"/>
            <a:ext cx="5839474" cy="5453918"/>
            <a:chOff x="5805607" y="689119"/>
            <a:chExt cx="5944422" cy="5551934"/>
          </a:xfrm>
        </p:grpSpPr>
        <p:sp>
          <p:nvSpPr>
            <p:cNvPr id="5" name="Freeform: Shape 4">
              <a:extLst>
                <a:ext uri="{FF2B5EF4-FFF2-40B4-BE49-F238E27FC236}">
                  <a16:creationId xmlns:a16="http://schemas.microsoft.com/office/drawing/2014/main" id="{6A7E03AE-4B5F-B0A8-A9F9-68663D755FAB}"/>
                </a:ext>
              </a:extLst>
            </p:cNvPr>
            <p:cNvSpPr/>
            <p:nvPr/>
          </p:nvSpPr>
          <p:spPr>
            <a:xfrm>
              <a:off x="5805607" y="689119"/>
              <a:ext cx="5944422" cy="874925"/>
            </a:xfrm>
            <a:custGeom>
              <a:avLst/>
              <a:gdLst>
                <a:gd name="f0" fmla="val 10800000"/>
                <a:gd name="f1" fmla="val 5400000"/>
                <a:gd name="f2" fmla="val 180"/>
                <a:gd name="f3" fmla="val w"/>
                <a:gd name="f4" fmla="val h"/>
                <a:gd name="f5" fmla="val 0"/>
                <a:gd name="f6" fmla="val 5944427"/>
                <a:gd name="f7" fmla="val 874922"/>
                <a:gd name="f8" fmla="val 145823"/>
                <a:gd name="f9" fmla="val 65287"/>
                <a:gd name="f10" fmla="val 5798604"/>
                <a:gd name="f11" fmla="val 5879140"/>
                <a:gd name="f12" fmla="val 729099"/>
                <a:gd name="f13" fmla="val 809635"/>
                <a:gd name="f14" fmla="+- 0 0 -90"/>
                <a:gd name="f15" fmla="*/ f3 1 5944427"/>
                <a:gd name="f16" fmla="*/ f4 1 874922"/>
                <a:gd name="f17" fmla="+- f7 0 f5"/>
                <a:gd name="f18" fmla="+- f6 0 f5"/>
                <a:gd name="f19" fmla="*/ f14 f0 1"/>
                <a:gd name="f20" fmla="*/ f18 1 5944427"/>
                <a:gd name="f21" fmla="*/ f17 1 874922"/>
                <a:gd name="f22" fmla="*/ 0 f18 1"/>
                <a:gd name="f23" fmla="*/ 145823 f17 1"/>
                <a:gd name="f24" fmla="*/ 145823 f18 1"/>
                <a:gd name="f25" fmla="*/ 0 f17 1"/>
                <a:gd name="f26" fmla="*/ 5798604 f18 1"/>
                <a:gd name="f27" fmla="*/ 5944427 f18 1"/>
                <a:gd name="f28" fmla="*/ 729099 f17 1"/>
                <a:gd name="f29" fmla="*/ 874922 f17 1"/>
                <a:gd name="f30" fmla="*/ f19 1 f2"/>
                <a:gd name="f31" fmla="*/ f22 1 5944427"/>
                <a:gd name="f32" fmla="*/ f23 1 874922"/>
                <a:gd name="f33" fmla="*/ f24 1 5944427"/>
                <a:gd name="f34" fmla="*/ f25 1 874922"/>
                <a:gd name="f35" fmla="*/ f26 1 5944427"/>
                <a:gd name="f36" fmla="*/ f27 1 5944427"/>
                <a:gd name="f37" fmla="*/ f28 1 874922"/>
                <a:gd name="f38" fmla="*/ f29 1 874922"/>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944427" h="87492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ln/>
          </p:spPr>
          <p:style>
            <a:lnRef idx="2">
              <a:schemeClr val="accent1"/>
            </a:lnRef>
            <a:fillRef idx="1">
              <a:schemeClr val="lt1"/>
            </a:fillRef>
            <a:effectRef idx="0">
              <a:schemeClr val="accent1"/>
            </a:effectRef>
            <a:fontRef idx="minor">
              <a:schemeClr val="dk1"/>
            </a:fontRef>
          </p:style>
          <p:txBody>
            <a:bodyPr vert="horz" wrap="square" lIns="122721" tIns="122721" rIns="122721" bIns="122721" anchor="ctr" anchorCtr="0" compatLnSpc="1">
              <a:noAutofit/>
            </a:bodyPr>
            <a:lstStyle/>
            <a:p>
              <a:pPr defTabSz="905443">
                <a:lnSpc>
                  <a:spcPct val="90000"/>
                </a:lnSpc>
                <a:spcAft>
                  <a:spcPts val="873"/>
                </a:spcAft>
                <a:defRPr sz="1800" b="0" i="0" u="none" strike="noStrike" kern="0" cap="none" spc="0" baseline="0">
                  <a:solidFill>
                    <a:srgbClr val="000000"/>
                  </a:solidFill>
                  <a:uFillTx/>
                </a:defRPr>
              </a:pPr>
              <a:r>
                <a:rPr lang="en-GB" sz="2037" kern="1200" dirty="0">
                  <a:solidFill>
                    <a:srgbClr val="555555"/>
                  </a:solidFill>
                  <a:latin typeface="Arial" panose="020B0604020202020204" pitchFamily="34" charset="0"/>
                  <a:ea typeface="+mn-ea"/>
                  <a:cs typeface="Arial" panose="020B0604020202020204" pitchFamily="34" charset="0"/>
                </a:rPr>
                <a:t>Breast Cancer – current or past (Family history - see guidance)</a:t>
              </a:r>
              <a:endParaRPr lang="en-US" sz="2100" b="0" i="0" u="none" strike="noStrike" kern="1200" cap="none" spc="0" baseline="0" dirty="0">
                <a:solidFill>
                  <a:srgbClr val="FFFFFF"/>
                </a:solidFill>
                <a:uFillTx/>
                <a:latin typeface="Arial" panose="020B0604020202020204" pitchFamily="34" charset="0"/>
                <a:cs typeface="Arial" panose="020B0604020202020204" pitchFamily="34" charset="0"/>
              </a:endParaRPr>
            </a:p>
          </p:txBody>
        </p:sp>
        <p:sp>
          <p:nvSpPr>
            <p:cNvPr id="6" name="Freeform: Shape 5">
              <a:extLst>
                <a:ext uri="{FF2B5EF4-FFF2-40B4-BE49-F238E27FC236}">
                  <a16:creationId xmlns:a16="http://schemas.microsoft.com/office/drawing/2014/main" id="{86BB39FF-1D16-AC8A-1699-49EAE3C9FE54}"/>
                </a:ext>
              </a:extLst>
            </p:cNvPr>
            <p:cNvSpPr/>
            <p:nvPr/>
          </p:nvSpPr>
          <p:spPr>
            <a:xfrm>
              <a:off x="5805607" y="1624523"/>
              <a:ext cx="5944422" cy="874925"/>
            </a:xfrm>
            <a:custGeom>
              <a:avLst/>
              <a:gdLst>
                <a:gd name="f0" fmla="val 10800000"/>
                <a:gd name="f1" fmla="val 5400000"/>
                <a:gd name="f2" fmla="val 180"/>
                <a:gd name="f3" fmla="val w"/>
                <a:gd name="f4" fmla="val h"/>
                <a:gd name="f5" fmla="val 0"/>
                <a:gd name="f6" fmla="val 5944427"/>
                <a:gd name="f7" fmla="val 874922"/>
                <a:gd name="f8" fmla="val 145823"/>
                <a:gd name="f9" fmla="val 65287"/>
                <a:gd name="f10" fmla="val 5798604"/>
                <a:gd name="f11" fmla="val 5879140"/>
                <a:gd name="f12" fmla="val 729099"/>
                <a:gd name="f13" fmla="val 809635"/>
                <a:gd name="f14" fmla="+- 0 0 -90"/>
                <a:gd name="f15" fmla="*/ f3 1 5944427"/>
                <a:gd name="f16" fmla="*/ f4 1 874922"/>
                <a:gd name="f17" fmla="+- f7 0 f5"/>
                <a:gd name="f18" fmla="+- f6 0 f5"/>
                <a:gd name="f19" fmla="*/ f14 f0 1"/>
                <a:gd name="f20" fmla="*/ f18 1 5944427"/>
                <a:gd name="f21" fmla="*/ f17 1 874922"/>
                <a:gd name="f22" fmla="*/ 0 f18 1"/>
                <a:gd name="f23" fmla="*/ 145823 f17 1"/>
                <a:gd name="f24" fmla="*/ 145823 f18 1"/>
                <a:gd name="f25" fmla="*/ 0 f17 1"/>
                <a:gd name="f26" fmla="*/ 5798604 f18 1"/>
                <a:gd name="f27" fmla="*/ 5944427 f18 1"/>
                <a:gd name="f28" fmla="*/ 729099 f17 1"/>
                <a:gd name="f29" fmla="*/ 874922 f17 1"/>
                <a:gd name="f30" fmla="*/ f19 1 f2"/>
                <a:gd name="f31" fmla="*/ f22 1 5944427"/>
                <a:gd name="f32" fmla="*/ f23 1 874922"/>
                <a:gd name="f33" fmla="*/ f24 1 5944427"/>
                <a:gd name="f34" fmla="*/ f25 1 874922"/>
                <a:gd name="f35" fmla="*/ f26 1 5944427"/>
                <a:gd name="f36" fmla="*/ f27 1 5944427"/>
                <a:gd name="f37" fmla="*/ f28 1 874922"/>
                <a:gd name="f38" fmla="*/ f29 1 874922"/>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944427" h="87492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ln/>
          </p:spPr>
          <p:style>
            <a:lnRef idx="2">
              <a:schemeClr val="accent2"/>
            </a:lnRef>
            <a:fillRef idx="1">
              <a:schemeClr val="lt1"/>
            </a:fillRef>
            <a:effectRef idx="0">
              <a:schemeClr val="accent2"/>
            </a:effectRef>
            <a:fontRef idx="minor">
              <a:schemeClr val="dk1"/>
            </a:fontRef>
          </p:style>
          <p:txBody>
            <a:bodyPr vert="horz" wrap="square" lIns="122721" tIns="122721" rIns="122721" bIns="122721" anchor="ctr" anchorCtr="0" compatLnSpc="1">
              <a:noAutofit/>
            </a:bodyPr>
            <a:lstStyle/>
            <a:p>
              <a:pPr defTabSz="905443">
                <a:lnSpc>
                  <a:spcPct val="90000"/>
                </a:lnSpc>
                <a:spcAft>
                  <a:spcPts val="873"/>
                </a:spcAft>
                <a:defRPr sz="1800" b="0" i="0" u="none" strike="noStrike" kern="0" cap="none" spc="0" baseline="0">
                  <a:solidFill>
                    <a:srgbClr val="000000"/>
                  </a:solidFill>
                  <a:uFillTx/>
                </a:defRPr>
              </a:pPr>
              <a:r>
                <a:rPr lang="en-GB" sz="2037" kern="1200" dirty="0">
                  <a:solidFill>
                    <a:srgbClr val="555555"/>
                  </a:solidFill>
                  <a:latin typeface="Arial" panose="020B0604020202020204" pitchFamily="34" charset="0"/>
                  <a:ea typeface="+mn-ea"/>
                  <a:cs typeface="Arial" panose="020B0604020202020204" pitchFamily="34" charset="0"/>
                </a:rPr>
                <a:t>Oestrogen sensitive tumour - endometrial Cancer</a:t>
              </a:r>
              <a:endParaRPr lang="en-US" sz="2100" b="0" i="0" u="none" strike="noStrike" kern="1200" cap="none" spc="0" baseline="0" dirty="0">
                <a:solidFill>
                  <a:srgbClr val="FFFFFF"/>
                </a:solidFill>
                <a:uFillTx/>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9B4C1477-DF05-C676-052C-8C2F39C414AF}"/>
                </a:ext>
              </a:extLst>
            </p:cNvPr>
            <p:cNvSpPr/>
            <p:nvPr/>
          </p:nvSpPr>
          <p:spPr>
            <a:xfrm>
              <a:off x="5805607" y="2559917"/>
              <a:ext cx="5944422" cy="874925"/>
            </a:xfrm>
            <a:custGeom>
              <a:avLst/>
              <a:gdLst>
                <a:gd name="f0" fmla="val 10800000"/>
                <a:gd name="f1" fmla="val 5400000"/>
                <a:gd name="f2" fmla="val 180"/>
                <a:gd name="f3" fmla="val w"/>
                <a:gd name="f4" fmla="val h"/>
                <a:gd name="f5" fmla="val 0"/>
                <a:gd name="f6" fmla="val 5944427"/>
                <a:gd name="f7" fmla="val 874922"/>
                <a:gd name="f8" fmla="val 145823"/>
                <a:gd name="f9" fmla="val 65287"/>
                <a:gd name="f10" fmla="val 5798604"/>
                <a:gd name="f11" fmla="val 5879140"/>
                <a:gd name="f12" fmla="val 729099"/>
                <a:gd name="f13" fmla="val 809635"/>
                <a:gd name="f14" fmla="+- 0 0 -90"/>
                <a:gd name="f15" fmla="*/ f3 1 5944427"/>
                <a:gd name="f16" fmla="*/ f4 1 874922"/>
                <a:gd name="f17" fmla="+- f7 0 f5"/>
                <a:gd name="f18" fmla="+- f6 0 f5"/>
                <a:gd name="f19" fmla="*/ f14 f0 1"/>
                <a:gd name="f20" fmla="*/ f18 1 5944427"/>
                <a:gd name="f21" fmla="*/ f17 1 874922"/>
                <a:gd name="f22" fmla="*/ 0 f18 1"/>
                <a:gd name="f23" fmla="*/ 145823 f17 1"/>
                <a:gd name="f24" fmla="*/ 145823 f18 1"/>
                <a:gd name="f25" fmla="*/ 0 f17 1"/>
                <a:gd name="f26" fmla="*/ 5798604 f18 1"/>
                <a:gd name="f27" fmla="*/ 5944427 f18 1"/>
                <a:gd name="f28" fmla="*/ 729099 f17 1"/>
                <a:gd name="f29" fmla="*/ 874922 f17 1"/>
                <a:gd name="f30" fmla="*/ f19 1 f2"/>
                <a:gd name="f31" fmla="*/ f22 1 5944427"/>
                <a:gd name="f32" fmla="*/ f23 1 874922"/>
                <a:gd name="f33" fmla="*/ f24 1 5944427"/>
                <a:gd name="f34" fmla="*/ f25 1 874922"/>
                <a:gd name="f35" fmla="*/ f26 1 5944427"/>
                <a:gd name="f36" fmla="*/ f27 1 5944427"/>
                <a:gd name="f37" fmla="*/ f28 1 874922"/>
                <a:gd name="f38" fmla="*/ f29 1 874922"/>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944427" h="87492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ln/>
          </p:spPr>
          <p:style>
            <a:lnRef idx="2">
              <a:schemeClr val="accent3"/>
            </a:lnRef>
            <a:fillRef idx="1">
              <a:schemeClr val="lt1"/>
            </a:fillRef>
            <a:effectRef idx="0">
              <a:schemeClr val="accent3"/>
            </a:effectRef>
            <a:fontRef idx="minor">
              <a:schemeClr val="dk1"/>
            </a:fontRef>
          </p:style>
          <p:txBody>
            <a:bodyPr vert="horz" wrap="square" lIns="122721" tIns="122721" rIns="122721" bIns="122721" anchor="ctr" anchorCtr="0" compatLnSpc="1">
              <a:noAutofit/>
            </a:bodyPr>
            <a:lstStyle/>
            <a:p>
              <a:pPr defTabSz="905443">
                <a:lnSpc>
                  <a:spcPct val="90000"/>
                </a:lnSpc>
                <a:spcAft>
                  <a:spcPts val="873"/>
                </a:spcAft>
                <a:defRPr sz="1800" b="0" i="0" u="none" strike="noStrike" kern="0" cap="none" spc="0" baseline="0">
                  <a:solidFill>
                    <a:srgbClr val="000000"/>
                  </a:solidFill>
                  <a:uFillTx/>
                </a:defRPr>
              </a:pPr>
              <a:r>
                <a:rPr lang="en-GB" sz="2037" kern="0" dirty="0">
                  <a:solidFill>
                    <a:srgbClr val="555555"/>
                  </a:solidFill>
                  <a:latin typeface="Arial" panose="020B0604020202020204" pitchFamily="34" charset="0"/>
                  <a:ea typeface="+mn-ea"/>
                  <a:cs typeface="Arial" panose="020B0604020202020204" pitchFamily="34" charset="0"/>
                </a:rPr>
                <a:t>Blood clots/stokes/ Heart attack</a:t>
              </a:r>
              <a:r>
                <a:rPr lang="en-GB" sz="2037" kern="1200" dirty="0">
                  <a:solidFill>
                    <a:srgbClr val="555555"/>
                  </a:solidFill>
                  <a:latin typeface="Arial" panose="020B0604020202020204" pitchFamily="34" charset="0"/>
                  <a:ea typeface="+mn-ea"/>
                  <a:cs typeface="Arial" panose="020B0604020202020204" pitchFamily="34" charset="0"/>
                </a:rPr>
                <a:t> – Current/past </a:t>
              </a:r>
              <a:endParaRPr lang="en-US" sz="2100" b="0" i="0" u="none" strike="noStrike" kern="1200" cap="none" spc="0" baseline="0" dirty="0">
                <a:solidFill>
                  <a:srgbClr val="FFFFFF"/>
                </a:solidFill>
                <a:uFillTx/>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B0F94FE8-8653-55FD-50A2-A106D5FC26C8}"/>
                </a:ext>
              </a:extLst>
            </p:cNvPr>
            <p:cNvSpPr/>
            <p:nvPr/>
          </p:nvSpPr>
          <p:spPr>
            <a:xfrm>
              <a:off x="5805607" y="3495321"/>
              <a:ext cx="5944422" cy="874925"/>
            </a:xfrm>
            <a:custGeom>
              <a:avLst/>
              <a:gdLst>
                <a:gd name="f0" fmla="val 10800000"/>
                <a:gd name="f1" fmla="val 5400000"/>
                <a:gd name="f2" fmla="val 180"/>
                <a:gd name="f3" fmla="val w"/>
                <a:gd name="f4" fmla="val h"/>
                <a:gd name="f5" fmla="val 0"/>
                <a:gd name="f6" fmla="val 5944427"/>
                <a:gd name="f7" fmla="val 874922"/>
                <a:gd name="f8" fmla="val 145823"/>
                <a:gd name="f9" fmla="val 65287"/>
                <a:gd name="f10" fmla="val 5798604"/>
                <a:gd name="f11" fmla="val 5879140"/>
                <a:gd name="f12" fmla="val 729099"/>
                <a:gd name="f13" fmla="val 809635"/>
                <a:gd name="f14" fmla="+- 0 0 -90"/>
                <a:gd name="f15" fmla="*/ f3 1 5944427"/>
                <a:gd name="f16" fmla="*/ f4 1 874922"/>
                <a:gd name="f17" fmla="+- f7 0 f5"/>
                <a:gd name="f18" fmla="+- f6 0 f5"/>
                <a:gd name="f19" fmla="*/ f14 f0 1"/>
                <a:gd name="f20" fmla="*/ f18 1 5944427"/>
                <a:gd name="f21" fmla="*/ f17 1 874922"/>
                <a:gd name="f22" fmla="*/ 0 f18 1"/>
                <a:gd name="f23" fmla="*/ 145823 f17 1"/>
                <a:gd name="f24" fmla="*/ 145823 f18 1"/>
                <a:gd name="f25" fmla="*/ 0 f17 1"/>
                <a:gd name="f26" fmla="*/ 5798604 f18 1"/>
                <a:gd name="f27" fmla="*/ 5944427 f18 1"/>
                <a:gd name="f28" fmla="*/ 729099 f17 1"/>
                <a:gd name="f29" fmla="*/ 874922 f17 1"/>
                <a:gd name="f30" fmla="*/ f19 1 f2"/>
                <a:gd name="f31" fmla="*/ f22 1 5944427"/>
                <a:gd name="f32" fmla="*/ f23 1 874922"/>
                <a:gd name="f33" fmla="*/ f24 1 5944427"/>
                <a:gd name="f34" fmla="*/ f25 1 874922"/>
                <a:gd name="f35" fmla="*/ f26 1 5944427"/>
                <a:gd name="f36" fmla="*/ f27 1 5944427"/>
                <a:gd name="f37" fmla="*/ f28 1 874922"/>
                <a:gd name="f38" fmla="*/ f29 1 874922"/>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944427" h="87492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ln/>
          </p:spPr>
          <p:style>
            <a:lnRef idx="2">
              <a:schemeClr val="accent4"/>
            </a:lnRef>
            <a:fillRef idx="1">
              <a:schemeClr val="lt1"/>
            </a:fillRef>
            <a:effectRef idx="0">
              <a:schemeClr val="accent4"/>
            </a:effectRef>
            <a:fontRef idx="minor">
              <a:schemeClr val="dk1"/>
            </a:fontRef>
          </p:style>
          <p:txBody>
            <a:bodyPr vert="horz" wrap="square" lIns="122721" tIns="122721" rIns="122721" bIns="122721" anchor="ctr" anchorCtr="0" compatLnSpc="1">
              <a:noAutofit/>
            </a:bodyPr>
            <a:lstStyle/>
            <a:p>
              <a:pPr defTabSz="905443">
                <a:lnSpc>
                  <a:spcPct val="90000"/>
                </a:lnSpc>
                <a:spcAft>
                  <a:spcPts val="873"/>
                </a:spcAft>
                <a:defRPr sz="1800" b="0" i="0" u="none" strike="noStrike" kern="0" cap="none" spc="0" baseline="0">
                  <a:solidFill>
                    <a:srgbClr val="000000"/>
                  </a:solidFill>
                  <a:uFillTx/>
                </a:defRPr>
              </a:pPr>
              <a:r>
                <a:rPr lang="en-GB" sz="2037" kern="1200" dirty="0">
                  <a:solidFill>
                    <a:srgbClr val="555555"/>
                  </a:solidFill>
                  <a:latin typeface="Arial" panose="020B0604020202020204" pitchFamily="34" charset="0"/>
                  <a:ea typeface="+mn-ea"/>
                  <a:cs typeface="Arial" panose="020B0604020202020204" pitchFamily="34" charset="0"/>
                </a:rPr>
                <a:t>Liver Disease</a:t>
              </a:r>
              <a:endParaRPr lang="en-US" sz="2100" b="0" i="0" u="none" strike="noStrike" kern="1200" cap="none" spc="0" baseline="0" dirty="0">
                <a:solidFill>
                  <a:srgbClr val="FFFFFF"/>
                </a:solidFill>
                <a:uFillTx/>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6EB14CFA-5931-DEAC-D152-901B21621433}"/>
                </a:ext>
              </a:extLst>
            </p:cNvPr>
            <p:cNvSpPr/>
            <p:nvPr/>
          </p:nvSpPr>
          <p:spPr>
            <a:xfrm>
              <a:off x="5805607" y="4430725"/>
              <a:ext cx="5944422" cy="874925"/>
            </a:xfrm>
            <a:custGeom>
              <a:avLst/>
              <a:gdLst>
                <a:gd name="f0" fmla="val 10800000"/>
                <a:gd name="f1" fmla="val 5400000"/>
                <a:gd name="f2" fmla="val 180"/>
                <a:gd name="f3" fmla="val w"/>
                <a:gd name="f4" fmla="val h"/>
                <a:gd name="f5" fmla="val 0"/>
                <a:gd name="f6" fmla="val 5944427"/>
                <a:gd name="f7" fmla="val 874922"/>
                <a:gd name="f8" fmla="val 145823"/>
                <a:gd name="f9" fmla="val 65287"/>
                <a:gd name="f10" fmla="val 5798604"/>
                <a:gd name="f11" fmla="val 5879140"/>
                <a:gd name="f12" fmla="val 729099"/>
                <a:gd name="f13" fmla="val 809635"/>
                <a:gd name="f14" fmla="+- 0 0 -90"/>
                <a:gd name="f15" fmla="*/ f3 1 5944427"/>
                <a:gd name="f16" fmla="*/ f4 1 874922"/>
                <a:gd name="f17" fmla="+- f7 0 f5"/>
                <a:gd name="f18" fmla="+- f6 0 f5"/>
                <a:gd name="f19" fmla="*/ f14 f0 1"/>
                <a:gd name="f20" fmla="*/ f18 1 5944427"/>
                <a:gd name="f21" fmla="*/ f17 1 874922"/>
                <a:gd name="f22" fmla="*/ 0 f18 1"/>
                <a:gd name="f23" fmla="*/ 145823 f17 1"/>
                <a:gd name="f24" fmla="*/ 145823 f18 1"/>
                <a:gd name="f25" fmla="*/ 0 f17 1"/>
                <a:gd name="f26" fmla="*/ 5798604 f18 1"/>
                <a:gd name="f27" fmla="*/ 5944427 f18 1"/>
                <a:gd name="f28" fmla="*/ 729099 f17 1"/>
                <a:gd name="f29" fmla="*/ 874922 f17 1"/>
                <a:gd name="f30" fmla="*/ f19 1 f2"/>
                <a:gd name="f31" fmla="*/ f22 1 5944427"/>
                <a:gd name="f32" fmla="*/ f23 1 874922"/>
                <a:gd name="f33" fmla="*/ f24 1 5944427"/>
                <a:gd name="f34" fmla="*/ f25 1 874922"/>
                <a:gd name="f35" fmla="*/ f26 1 5944427"/>
                <a:gd name="f36" fmla="*/ f27 1 5944427"/>
                <a:gd name="f37" fmla="*/ f28 1 874922"/>
                <a:gd name="f38" fmla="*/ f29 1 874922"/>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944427" h="87492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ln/>
          </p:spPr>
          <p:style>
            <a:lnRef idx="2">
              <a:schemeClr val="accent5"/>
            </a:lnRef>
            <a:fillRef idx="1">
              <a:schemeClr val="lt1"/>
            </a:fillRef>
            <a:effectRef idx="0">
              <a:schemeClr val="accent5"/>
            </a:effectRef>
            <a:fontRef idx="minor">
              <a:schemeClr val="dk1"/>
            </a:fontRef>
          </p:style>
          <p:txBody>
            <a:bodyPr vert="horz" wrap="square" lIns="122721" tIns="122721" rIns="122721" bIns="122721" anchor="ctr" anchorCtr="0" compatLnSpc="1">
              <a:noAutofit/>
            </a:bodyPr>
            <a:lstStyle/>
            <a:p>
              <a:pPr defTabSz="905443">
                <a:lnSpc>
                  <a:spcPct val="90000"/>
                </a:lnSpc>
                <a:spcAft>
                  <a:spcPts val="873"/>
                </a:spcAft>
                <a:defRPr sz="1800" b="0" i="0" u="none" strike="noStrike" kern="0" cap="none" spc="0" baseline="0">
                  <a:solidFill>
                    <a:srgbClr val="000000"/>
                  </a:solidFill>
                  <a:uFillTx/>
                </a:defRPr>
              </a:pPr>
              <a:r>
                <a:rPr lang="en-GB" sz="2037" kern="1200" dirty="0" err="1">
                  <a:solidFill>
                    <a:srgbClr val="555555"/>
                  </a:solidFill>
                  <a:latin typeface="Arial" panose="020B0604020202020204" pitchFamily="34" charset="0"/>
                  <a:ea typeface="+mn-ea"/>
                  <a:cs typeface="Arial" panose="020B0604020202020204" pitchFamily="34" charset="0"/>
                </a:rPr>
                <a:t>Thrombophilic</a:t>
              </a:r>
              <a:r>
                <a:rPr lang="en-GB" sz="2037" kern="1200" dirty="0">
                  <a:solidFill>
                    <a:srgbClr val="555555"/>
                  </a:solidFill>
                  <a:latin typeface="Arial" panose="020B0604020202020204" pitchFamily="34" charset="0"/>
                  <a:ea typeface="+mn-ea"/>
                  <a:cs typeface="Arial" panose="020B0604020202020204" pitchFamily="34" charset="0"/>
                </a:rPr>
                <a:t> (Clotting)disorders</a:t>
              </a:r>
              <a:endParaRPr lang="en-US" sz="2100" b="0" i="0" u="none" strike="noStrike" kern="1200" cap="none" spc="0" baseline="0" dirty="0">
                <a:solidFill>
                  <a:srgbClr val="FFFFFF"/>
                </a:solidFill>
                <a:uFillTx/>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874B1651-2194-BC7C-CBA8-391A4839D681}"/>
                </a:ext>
              </a:extLst>
            </p:cNvPr>
            <p:cNvSpPr/>
            <p:nvPr/>
          </p:nvSpPr>
          <p:spPr>
            <a:xfrm>
              <a:off x="5805607" y="5366128"/>
              <a:ext cx="5944422" cy="874925"/>
            </a:xfrm>
            <a:custGeom>
              <a:avLst/>
              <a:gdLst>
                <a:gd name="f0" fmla="val 10800000"/>
                <a:gd name="f1" fmla="val 5400000"/>
                <a:gd name="f2" fmla="val 180"/>
                <a:gd name="f3" fmla="val w"/>
                <a:gd name="f4" fmla="val h"/>
                <a:gd name="f5" fmla="val 0"/>
                <a:gd name="f6" fmla="val 5944427"/>
                <a:gd name="f7" fmla="val 874922"/>
                <a:gd name="f8" fmla="val 145823"/>
                <a:gd name="f9" fmla="val 65287"/>
                <a:gd name="f10" fmla="val 5798604"/>
                <a:gd name="f11" fmla="val 5879140"/>
                <a:gd name="f12" fmla="val 729099"/>
                <a:gd name="f13" fmla="val 809635"/>
                <a:gd name="f14" fmla="+- 0 0 -90"/>
                <a:gd name="f15" fmla="*/ f3 1 5944427"/>
                <a:gd name="f16" fmla="*/ f4 1 874922"/>
                <a:gd name="f17" fmla="+- f7 0 f5"/>
                <a:gd name="f18" fmla="+- f6 0 f5"/>
                <a:gd name="f19" fmla="*/ f14 f0 1"/>
                <a:gd name="f20" fmla="*/ f18 1 5944427"/>
                <a:gd name="f21" fmla="*/ f17 1 874922"/>
                <a:gd name="f22" fmla="*/ 0 f18 1"/>
                <a:gd name="f23" fmla="*/ 145823 f17 1"/>
                <a:gd name="f24" fmla="*/ 145823 f18 1"/>
                <a:gd name="f25" fmla="*/ 0 f17 1"/>
                <a:gd name="f26" fmla="*/ 5798604 f18 1"/>
                <a:gd name="f27" fmla="*/ 5944427 f18 1"/>
                <a:gd name="f28" fmla="*/ 729099 f17 1"/>
                <a:gd name="f29" fmla="*/ 874922 f17 1"/>
                <a:gd name="f30" fmla="*/ f19 1 f2"/>
                <a:gd name="f31" fmla="*/ f22 1 5944427"/>
                <a:gd name="f32" fmla="*/ f23 1 874922"/>
                <a:gd name="f33" fmla="*/ f24 1 5944427"/>
                <a:gd name="f34" fmla="*/ f25 1 874922"/>
                <a:gd name="f35" fmla="*/ f26 1 5944427"/>
                <a:gd name="f36" fmla="*/ f27 1 5944427"/>
                <a:gd name="f37" fmla="*/ f28 1 874922"/>
                <a:gd name="f38" fmla="*/ f29 1 874922"/>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944427" h="87492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ln/>
          </p:spPr>
          <p:style>
            <a:lnRef idx="2">
              <a:schemeClr val="accent6"/>
            </a:lnRef>
            <a:fillRef idx="1">
              <a:schemeClr val="lt1"/>
            </a:fillRef>
            <a:effectRef idx="0">
              <a:schemeClr val="accent6"/>
            </a:effectRef>
            <a:fontRef idx="minor">
              <a:schemeClr val="dk1"/>
            </a:fontRef>
          </p:style>
          <p:txBody>
            <a:bodyPr vert="horz" wrap="square" lIns="122721" tIns="122721" rIns="122721" bIns="122721" anchor="ctr" anchorCtr="0" compatLnSpc="1">
              <a:noAutofit/>
            </a:bodyPr>
            <a:lstStyle/>
            <a:p>
              <a:pPr defTabSz="905443">
                <a:lnSpc>
                  <a:spcPct val="90000"/>
                </a:lnSpc>
                <a:spcAft>
                  <a:spcPts val="873"/>
                </a:spcAft>
                <a:defRPr sz="1800" b="0" i="0" u="none" strike="noStrike" kern="0" cap="none" spc="0" baseline="0">
                  <a:solidFill>
                    <a:srgbClr val="000000"/>
                  </a:solidFill>
                  <a:uFillTx/>
                </a:defRPr>
              </a:pPr>
              <a:r>
                <a:rPr lang="en-US" sz="2037" kern="1200" dirty="0">
                  <a:solidFill>
                    <a:srgbClr val="555555"/>
                  </a:solidFill>
                  <a:latin typeface="Arial" panose="020B0604020202020204" pitchFamily="34" charset="0"/>
                  <a:ea typeface="+mn-ea"/>
                  <a:cs typeface="Arial" panose="020B0604020202020204" pitchFamily="34" charset="0"/>
                </a:rPr>
                <a:t>Untreated endometrial Hyperplasia </a:t>
              </a:r>
              <a:endParaRPr lang="en-US" sz="2100" b="0" i="0" u="none" strike="noStrike" kern="1200" cap="none" spc="0" baseline="0" dirty="0">
                <a:solidFill>
                  <a:srgbClr val="FFFFFF"/>
                </a:solidFill>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48237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F1541A-3D28-F7A4-CEE2-AC40C78513D0}"/>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latin typeface="Arial" panose="020B0604020202020204" pitchFamily="34" charset="0"/>
                <a:cs typeface="Arial" panose="020B0604020202020204" pitchFamily="34" charset="0"/>
              </a:rPr>
              <a:t>Cautions</a:t>
            </a:r>
          </a:p>
        </p:txBody>
      </p:sp>
      <p:graphicFrame>
        <p:nvGraphicFramePr>
          <p:cNvPr id="5" name="Content Placeholder 2">
            <a:extLst>
              <a:ext uri="{FF2B5EF4-FFF2-40B4-BE49-F238E27FC236}">
                <a16:creationId xmlns:a16="http://schemas.microsoft.com/office/drawing/2014/main" id="{63F268EE-6019-22E2-BD9F-CCA981490947}"/>
              </a:ext>
            </a:extLst>
          </p:cNvPr>
          <p:cNvGraphicFramePr>
            <a:graphicFrameLocks noGrp="1"/>
          </p:cNvGraphicFramePr>
          <p:nvPr>
            <p:ph idx="1"/>
            <p:extLst>
              <p:ext uri="{D42A27DB-BD31-4B8C-83A1-F6EECF244321}">
                <p14:modId xmlns:p14="http://schemas.microsoft.com/office/powerpoint/2010/main" val="147640776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5016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1944-3338-BE83-3F16-7CB9C331895F}"/>
              </a:ext>
            </a:extLst>
          </p:cNvPr>
          <p:cNvSpPr>
            <a:spLocks noGrp="1"/>
          </p:cNvSpPr>
          <p:nvPr>
            <p:ph type="title"/>
          </p:nvPr>
        </p:nvSpPr>
        <p:spPr/>
        <p:txBody>
          <a:bodyPr/>
          <a:lstStyle/>
          <a:p>
            <a:endParaRPr lang="en-GB"/>
          </a:p>
        </p:txBody>
      </p:sp>
      <p:pic>
        <p:nvPicPr>
          <p:cNvPr id="4" name="Content Placeholder 4" descr="A close-up of a document&#10;&#10;Description automatically generated with low confidence">
            <a:extLst>
              <a:ext uri="{FF2B5EF4-FFF2-40B4-BE49-F238E27FC236}">
                <a16:creationId xmlns:a16="http://schemas.microsoft.com/office/drawing/2014/main" id="{CBBD07A8-CB67-93C6-70D6-369BEE5AD4EF}"/>
              </a:ext>
            </a:extLst>
          </p:cNvPr>
          <p:cNvPicPr>
            <a:picLocks noGrp="1" noChangeAspect="1"/>
          </p:cNvPicPr>
          <p:nvPr>
            <p:ph idx="1"/>
          </p:nvPr>
        </p:nvPicPr>
        <p:blipFill>
          <a:blip r:embed="rId2"/>
          <a:srcRect b="19"/>
          <a:stretch>
            <a:fillRect/>
          </a:stretch>
        </p:blipFill>
        <p:spPr>
          <a:xfrm>
            <a:off x="481263" y="228390"/>
            <a:ext cx="10962334" cy="6165141"/>
          </a:xfrm>
        </p:spPr>
      </p:pic>
    </p:spTree>
    <p:extLst>
      <p:ext uri="{BB962C8B-B14F-4D97-AF65-F5344CB8AC3E}">
        <p14:creationId xmlns:p14="http://schemas.microsoft.com/office/powerpoint/2010/main" val="3397040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Vector medical poster breast cancer. Risk factors of the disease ...">
            <a:extLst>
              <a:ext uri="{FF2B5EF4-FFF2-40B4-BE49-F238E27FC236}">
                <a16:creationId xmlns:a16="http://schemas.microsoft.com/office/drawing/2014/main" id="{DEAFFE0C-2E23-DFED-BCCE-2D1001CB56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17758" y="0"/>
            <a:ext cx="5005137" cy="67398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859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C03293-2314-B794-8278-7376E7EAA060}"/>
              </a:ext>
            </a:extLst>
          </p:cNvPr>
          <p:cNvSpPr>
            <a:spLocks noGrp="1"/>
          </p:cNvSpPr>
          <p:nvPr>
            <p:ph type="title"/>
          </p:nvPr>
        </p:nvSpPr>
        <p:spPr>
          <a:xfrm>
            <a:off x="1136397" y="502020"/>
            <a:ext cx="5323715" cy="1642970"/>
          </a:xfrm>
        </p:spPr>
        <p:txBody>
          <a:bodyPr anchor="b">
            <a:normAutofit/>
          </a:bodyPr>
          <a:lstStyle/>
          <a:p>
            <a:r>
              <a:rPr lang="en-GB" sz="4000" dirty="0">
                <a:latin typeface="Arial" panose="020B0604020202020204" pitchFamily="34" charset="0"/>
                <a:cs typeface="Arial" panose="020B0604020202020204" pitchFamily="34" charset="0"/>
              </a:rPr>
              <a:t>Screening</a:t>
            </a:r>
            <a:r>
              <a:rPr lang="en-GB" sz="4000" dirty="0"/>
              <a:t> </a:t>
            </a:r>
          </a:p>
        </p:txBody>
      </p:sp>
      <p:sp>
        <p:nvSpPr>
          <p:cNvPr id="3" name="Content Placeholder 2">
            <a:extLst>
              <a:ext uri="{FF2B5EF4-FFF2-40B4-BE49-F238E27FC236}">
                <a16:creationId xmlns:a16="http://schemas.microsoft.com/office/drawing/2014/main" id="{4E659998-D751-270F-F67C-1F4499F4796E}"/>
              </a:ext>
            </a:extLst>
          </p:cNvPr>
          <p:cNvSpPr>
            <a:spLocks noGrp="1"/>
          </p:cNvSpPr>
          <p:nvPr>
            <p:ph idx="1"/>
          </p:nvPr>
        </p:nvSpPr>
        <p:spPr>
          <a:xfrm>
            <a:off x="1144923" y="2405894"/>
            <a:ext cx="5315189" cy="3535083"/>
          </a:xfrm>
        </p:spPr>
        <p:txBody>
          <a:bodyPr anchor="t">
            <a:normAutofit/>
          </a:bodyPr>
          <a:lstStyle/>
          <a:p>
            <a:pPr marL="0" indent="0">
              <a:buNone/>
            </a:pPr>
            <a:r>
              <a:rPr lang="en-GB" dirty="0">
                <a:latin typeface="Arial" panose="020B0604020202020204" pitchFamily="34" charset="0"/>
                <a:cs typeface="Arial" panose="020B0604020202020204" pitchFamily="34" charset="0"/>
              </a:rPr>
              <a:t>Smears </a:t>
            </a:r>
          </a:p>
          <a:p>
            <a:pPr lvl="1"/>
            <a:r>
              <a:rPr lang="en-GB" sz="2800" dirty="0">
                <a:latin typeface="Arial" panose="020B0604020202020204" pitchFamily="34" charset="0"/>
                <a:cs typeface="Arial" panose="020B0604020202020204" pitchFamily="34" charset="0"/>
              </a:rPr>
              <a:t>3 yearly until age of 50 </a:t>
            </a:r>
          </a:p>
          <a:p>
            <a:pPr lvl="1"/>
            <a:r>
              <a:rPr lang="en-GB" sz="2800" dirty="0">
                <a:latin typeface="Arial" panose="020B0604020202020204" pitchFamily="34" charset="0"/>
                <a:cs typeface="Arial" panose="020B0604020202020204" pitchFamily="34" charset="0"/>
              </a:rPr>
              <a:t>5 Yearly until age of 65</a:t>
            </a:r>
          </a:p>
          <a:p>
            <a:pPr lvl="1"/>
            <a:endParaRPr lang="en-GB" sz="2800"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Mammograms</a:t>
            </a:r>
          </a:p>
          <a:p>
            <a:pPr lvl="1"/>
            <a:r>
              <a:rPr lang="en-GB" sz="2800" dirty="0">
                <a:latin typeface="Arial" panose="020B0604020202020204" pitchFamily="34" charset="0"/>
                <a:cs typeface="Arial" panose="020B0604020202020204" pitchFamily="34" charset="0"/>
              </a:rPr>
              <a:t>3 Yearly from 50 -71 </a:t>
            </a:r>
          </a:p>
        </p:txBody>
      </p:sp>
      <p:sp>
        <p:nvSpPr>
          <p:cNvPr id="22" name="Rectangle 2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D925B35F-7BFB-3390-4B0E-5DB669D34B00}"/>
              </a:ext>
            </a:extLst>
          </p:cNvPr>
          <p:cNvPicPr>
            <a:picLocks noChangeAspect="1"/>
          </p:cNvPicPr>
          <p:nvPr/>
        </p:nvPicPr>
        <p:blipFill>
          <a:blip r:embed="rId2"/>
          <a:srcRect l="22638" t="136" r="24261"/>
          <a:stretch/>
        </p:blipFill>
        <p:spPr>
          <a:xfrm>
            <a:off x="7075967" y="1484127"/>
            <a:ext cx="4170530" cy="3921639"/>
          </a:xfrm>
          <a:prstGeom prst="rect">
            <a:avLst/>
          </a:prstGeom>
        </p:spPr>
      </p:pic>
    </p:spTree>
    <p:extLst>
      <p:ext uri="{BB962C8B-B14F-4D97-AF65-F5344CB8AC3E}">
        <p14:creationId xmlns:p14="http://schemas.microsoft.com/office/powerpoint/2010/main" val="4290942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3832981-77CA-E499-C8B5-CE1156C2EAA2}"/>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mj-lt"/>
                <a:ea typeface="+mj-ea"/>
                <a:cs typeface="+mj-cs"/>
              </a:rPr>
              <a:t>HRT regimes </a:t>
            </a:r>
          </a:p>
        </p:txBody>
      </p:sp>
      <p:sp>
        <p:nvSpPr>
          <p:cNvPr id="7" name="Content Placeholder 6">
            <a:extLst>
              <a:ext uri="{FF2B5EF4-FFF2-40B4-BE49-F238E27FC236}">
                <a16:creationId xmlns:a16="http://schemas.microsoft.com/office/drawing/2014/main" id="{4F7275D5-C4A9-C68C-28F9-6ADB33B01FA9}"/>
              </a:ext>
            </a:extLst>
          </p:cNvPr>
          <p:cNvSpPr>
            <a:spLocks noGrp="1"/>
          </p:cNvSpPr>
          <p:nvPr>
            <p:ph sz="half" idx="2"/>
          </p:nvPr>
        </p:nvSpPr>
        <p:spPr>
          <a:xfrm>
            <a:off x="1144923" y="2405894"/>
            <a:ext cx="5315189" cy="3535083"/>
          </a:xfrm>
        </p:spPr>
        <p:txBody>
          <a:bodyPr vert="horz" lIns="91440" tIns="45720" rIns="91440" bIns="45720" rtlCol="0" anchor="t">
            <a:normAutofit/>
          </a:bodyPr>
          <a:lstStyle/>
          <a:p>
            <a:pPr marL="0" indent="0">
              <a:buNone/>
            </a:pPr>
            <a:r>
              <a:rPr lang="en-US" sz="2000" dirty="0">
                <a:latin typeface="Arial" panose="020B0604020202020204" pitchFamily="34" charset="0"/>
                <a:cs typeface="Arial" panose="020B0604020202020204" pitchFamily="34" charset="0"/>
              </a:rPr>
              <a:t>Continuous combined (post menopausal) </a:t>
            </a:r>
          </a:p>
          <a:p>
            <a:pPr lvl="1"/>
            <a:r>
              <a:rPr lang="en-US" sz="2000" dirty="0" err="1">
                <a:latin typeface="Arial" panose="020B0604020202020204" pitchFamily="34" charset="0"/>
                <a:cs typeface="Arial" panose="020B0604020202020204" pitchFamily="34" charset="0"/>
              </a:rPr>
              <a:t>Oestrogen</a:t>
            </a:r>
            <a:r>
              <a:rPr lang="en-US" sz="2000" dirty="0">
                <a:latin typeface="Arial" panose="020B0604020202020204" pitchFamily="34" charset="0"/>
                <a:cs typeface="Arial" panose="020B0604020202020204" pitchFamily="34" charset="0"/>
              </a:rPr>
              <a:t> and progesterone everyday </a:t>
            </a:r>
          </a:p>
          <a:p>
            <a:pPr lvl="1"/>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Sequential regime (peri-menopausal) </a:t>
            </a:r>
          </a:p>
          <a:p>
            <a:pPr lvl="1"/>
            <a:r>
              <a:rPr lang="en-US" sz="2000" dirty="0" err="1">
                <a:latin typeface="Arial" panose="020B0604020202020204" pitchFamily="34" charset="0"/>
                <a:cs typeface="Arial" panose="020B0604020202020204" pitchFamily="34" charset="0"/>
              </a:rPr>
              <a:t>Oestrogen</a:t>
            </a:r>
            <a:r>
              <a:rPr lang="en-US" sz="2000" dirty="0">
                <a:latin typeface="Arial" panose="020B0604020202020204" pitchFamily="34" charset="0"/>
                <a:cs typeface="Arial" panose="020B0604020202020204" pitchFamily="34" charset="0"/>
              </a:rPr>
              <a:t> everyday, progesterone alternating (2weeks on/off) </a:t>
            </a:r>
          </a:p>
          <a:p>
            <a:pPr lvl="1"/>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Unopposed </a:t>
            </a:r>
            <a:r>
              <a:rPr lang="en-US" sz="2000" dirty="0" err="1">
                <a:latin typeface="Arial" panose="020B0604020202020204" pitchFamily="34" charset="0"/>
                <a:cs typeface="Arial" panose="020B0604020202020204" pitchFamily="34" charset="0"/>
              </a:rPr>
              <a:t>Oestrogen</a:t>
            </a:r>
            <a:r>
              <a:rPr lang="en-US" sz="2000" dirty="0">
                <a:latin typeface="Arial" panose="020B0604020202020204" pitchFamily="34" charset="0"/>
                <a:cs typeface="Arial" panose="020B0604020202020204" pitchFamily="34" charset="0"/>
              </a:rPr>
              <a:t> (hysterectomy) </a:t>
            </a:r>
          </a:p>
          <a:p>
            <a:pPr lvl="1"/>
            <a:r>
              <a:rPr lang="en-US" sz="2000" dirty="0">
                <a:latin typeface="Arial" panose="020B0604020202020204" pitchFamily="34" charset="0"/>
                <a:cs typeface="Arial" panose="020B0604020202020204" pitchFamily="34" charset="0"/>
              </a:rPr>
              <a:t>Ostergren only daily</a:t>
            </a:r>
          </a:p>
          <a:p>
            <a:endParaRPr lang="en-US" sz="2000" dirty="0"/>
          </a:p>
        </p:txBody>
      </p:sp>
      <p:sp>
        <p:nvSpPr>
          <p:cNvPr id="15" name="Rectangle 1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What are the benefits and risks of HRT? - British Menopause Society">
            <a:extLst>
              <a:ext uri="{FF2B5EF4-FFF2-40B4-BE49-F238E27FC236}">
                <a16:creationId xmlns:a16="http://schemas.microsoft.com/office/drawing/2014/main" id="{961A3565-4226-F8DB-17CB-5535413FFCA3}"/>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227" t="3787" r="3593" b="6366"/>
          <a:stretch/>
        </p:blipFill>
        <p:spPr bwMode="auto">
          <a:xfrm>
            <a:off x="7300520" y="909081"/>
            <a:ext cx="3721423" cy="50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22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F946E-3C37-D93A-C696-AEB5E0A4C7A0}"/>
              </a:ext>
            </a:extLst>
          </p:cNvPr>
          <p:cNvSpPr>
            <a:spLocks noGrp="1"/>
          </p:cNvSpPr>
          <p:nvPr>
            <p:ph type="title"/>
          </p:nvPr>
        </p:nvSpPr>
        <p:spPr>
          <a:xfrm>
            <a:off x="6417733" y="490537"/>
            <a:ext cx="5291663" cy="1628775"/>
          </a:xfrm>
        </p:spPr>
        <p:txBody>
          <a:bodyPr anchor="b">
            <a:normAutofit/>
          </a:bodyPr>
          <a:lstStyle/>
          <a:p>
            <a:r>
              <a:rPr lang="en-GB" sz="4000" dirty="0">
                <a:latin typeface="Arial" panose="020B0604020202020204" pitchFamily="34" charset="0"/>
                <a:cs typeface="Arial" panose="020B0604020202020204" pitchFamily="34" charset="0"/>
              </a:rPr>
              <a:t>Learning Outcomes </a:t>
            </a:r>
          </a:p>
        </p:txBody>
      </p:sp>
      <p:graphicFrame>
        <p:nvGraphicFramePr>
          <p:cNvPr id="5" name="Content Placeholder 2">
            <a:extLst>
              <a:ext uri="{FF2B5EF4-FFF2-40B4-BE49-F238E27FC236}">
                <a16:creationId xmlns:a16="http://schemas.microsoft.com/office/drawing/2014/main" id="{31BF6DB8-96C4-01F5-5E06-2BE487C62958}"/>
              </a:ext>
            </a:extLst>
          </p:cNvPr>
          <p:cNvGraphicFramePr>
            <a:graphicFrameLocks noGrp="1"/>
          </p:cNvGraphicFramePr>
          <p:nvPr>
            <p:ph idx="1"/>
            <p:extLst>
              <p:ext uri="{D42A27DB-BD31-4B8C-83A1-F6EECF244321}">
                <p14:modId xmlns:p14="http://schemas.microsoft.com/office/powerpoint/2010/main" val="1262133352"/>
              </p:ext>
            </p:extLst>
          </p:nvPr>
        </p:nvGraphicFramePr>
        <p:xfrm>
          <a:off x="6417734" y="2614612"/>
          <a:ext cx="5291663" cy="3752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4E09BF4-7331-FE29-4743-586368F2B79B}"/>
              </a:ext>
            </a:extLst>
          </p:cNvPr>
          <p:cNvPicPr>
            <a:picLocks noChangeAspect="1"/>
          </p:cNvPicPr>
          <p:nvPr/>
        </p:nvPicPr>
        <p:blipFill>
          <a:blip r:embed="rId7"/>
          <a:srcRect l="27673" r="18981"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Tree>
    <p:extLst>
      <p:ext uri="{BB962C8B-B14F-4D97-AF65-F5344CB8AC3E}">
        <p14:creationId xmlns:p14="http://schemas.microsoft.com/office/powerpoint/2010/main" val="1385003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45B792-FC25-DEC5-74A4-DBDB8B040F5F}"/>
              </a:ext>
            </a:extLst>
          </p:cNvPr>
          <p:cNvSpPr>
            <a:spLocks noGrp="1"/>
          </p:cNvSpPr>
          <p:nvPr>
            <p:ph type="title"/>
          </p:nvPr>
        </p:nvSpPr>
        <p:spPr>
          <a:xfrm>
            <a:off x="838200" y="-19852"/>
            <a:ext cx="10515600" cy="1325563"/>
          </a:xfrm>
        </p:spPr>
        <p:txBody>
          <a:bodyPr/>
          <a:lstStyle/>
          <a:p>
            <a:pPr algn="ctr"/>
            <a:r>
              <a:rPr lang="en-GB" dirty="0">
                <a:latin typeface="Arial" panose="020B0604020202020204" pitchFamily="34" charset="0"/>
                <a:cs typeface="Arial" panose="020B0604020202020204" pitchFamily="34" charset="0"/>
              </a:rPr>
              <a:t>Common Forms of HRT </a:t>
            </a:r>
          </a:p>
        </p:txBody>
      </p:sp>
      <p:graphicFrame>
        <p:nvGraphicFramePr>
          <p:cNvPr id="8" name="Diagram 7">
            <a:extLst>
              <a:ext uri="{FF2B5EF4-FFF2-40B4-BE49-F238E27FC236}">
                <a16:creationId xmlns:a16="http://schemas.microsoft.com/office/drawing/2014/main" id="{45CCCB02-8C03-22F8-6005-7469282D6CD8}"/>
              </a:ext>
            </a:extLst>
          </p:cNvPr>
          <p:cNvGraphicFramePr/>
          <p:nvPr>
            <p:extLst>
              <p:ext uri="{D42A27DB-BD31-4B8C-83A1-F6EECF244321}">
                <p14:modId xmlns:p14="http://schemas.microsoft.com/office/powerpoint/2010/main" val="2066062959"/>
              </p:ext>
            </p:extLst>
          </p:nvPr>
        </p:nvGraphicFramePr>
        <p:xfrm>
          <a:off x="541421" y="894668"/>
          <a:ext cx="10732167" cy="5674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0959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AFEA-EDE1-7249-6B7D-0A405F4F2BA5}"/>
              </a:ext>
            </a:extLst>
          </p:cNvPr>
          <p:cNvSpPr>
            <a:spLocks noGrp="1"/>
          </p:cNvSpPr>
          <p:nvPr>
            <p:ph type="title"/>
          </p:nvPr>
        </p:nvSpPr>
        <p:spPr>
          <a:xfrm>
            <a:off x="838200" y="620742"/>
            <a:ext cx="10515600" cy="1325563"/>
          </a:xfrm>
        </p:spPr>
        <p:txBody>
          <a:bodyPr>
            <a:normAutofit/>
          </a:bodyPr>
          <a:lstStyle/>
          <a:p>
            <a:r>
              <a:rPr lang="en-GB">
                <a:solidFill>
                  <a:srgbClr val="FFFFFF"/>
                </a:solidFill>
                <a:latin typeface="Arial" panose="020B0604020202020204" pitchFamily="34" charset="0"/>
                <a:cs typeface="Arial" panose="020B0604020202020204" pitchFamily="34" charset="0"/>
              </a:rPr>
              <a:t>Common side effects</a:t>
            </a:r>
          </a:p>
        </p:txBody>
      </p:sp>
      <p:sp>
        <p:nvSpPr>
          <p:cNvPr id="4" name="Content Placeholder 3">
            <a:extLst>
              <a:ext uri="{FF2B5EF4-FFF2-40B4-BE49-F238E27FC236}">
                <a16:creationId xmlns:a16="http://schemas.microsoft.com/office/drawing/2014/main" id="{C4450DF2-C78C-2D1B-9EA1-8BC02FE152F2}"/>
              </a:ext>
            </a:extLst>
          </p:cNvPr>
          <p:cNvSpPr>
            <a:spLocks noGrp="1"/>
          </p:cNvSpPr>
          <p:nvPr>
            <p:ph sz="half" idx="1"/>
          </p:nvPr>
        </p:nvSpPr>
        <p:spPr>
          <a:xfrm>
            <a:off x="838200" y="2266345"/>
            <a:ext cx="5097780" cy="3910617"/>
          </a:xfrm>
        </p:spPr>
        <p:txBody>
          <a:bodyPr>
            <a:normAutofit/>
          </a:bodyPr>
          <a:lstStyle/>
          <a:p>
            <a:pPr marL="0" indent="0">
              <a:buNone/>
            </a:pPr>
            <a:r>
              <a:rPr lang="en-GB" sz="2400" b="1" kern="1200" dirty="0">
                <a:solidFill>
                  <a:srgbClr val="FFFFFF"/>
                </a:solidFill>
                <a:latin typeface="Arial" panose="020B0604020202020204" pitchFamily="34" charset="0"/>
                <a:cs typeface="Arial" panose="020B0604020202020204" pitchFamily="34" charset="0"/>
              </a:rPr>
              <a:t>Oestrogen </a:t>
            </a:r>
          </a:p>
          <a:p>
            <a:r>
              <a:rPr lang="en-GB" sz="2400" kern="1200" dirty="0">
                <a:solidFill>
                  <a:srgbClr val="FFFFFF"/>
                </a:solidFill>
                <a:latin typeface="Arial" panose="020B0604020202020204" pitchFamily="34" charset="0"/>
                <a:cs typeface="Arial" panose="020B0604020202020204" pitchFamily="34" charset="0"/>
              </a:rPr>
              <a:t>Fluid retention</a:t>
            </a:r>
          </a:p>
          <a:p>
            <a:r>
              <a:rPr lang="en-GB" sz="2400" kern="1200" dirty="0">
                <a:solidFill>
                  <a:srgbClr val="FFFFFF"/>
                </a:solidFill>
                <a:latin typeface="Arial" panose="020B0604020202020204" pitchFamily="34" charset="0"/>
                <a:cs typeface="Arial" panose="020B0604020202020204" pitchFamily="34" charset="0"/>
              </a:rPr>
              <a:t>Breast tenderness</a:t>
            </a:r>
          </a:p>
          <a:p>
            <a:r>
              <a:rPr lang="en-GB" sz="2400" kern="1200" dirty="0">
                <a:solidFill>
                  <a:srgbClr val="FFFFFF"/>
                </a:solidFill>
                <a:latin typeface="Arial" panose="020B0604020202020204" pitchFamily="34" charset="0"/>
                <a:cs typeface="Arial" panose="020B0604020202020204" pitchFamily="34" charset="0"/>
              </a:rPr>
              <a:t>Bloating</a:t>
            </a:r>
          </a:p>
          <a:p>
            <a:r>
              <a:rPr lang="en-GB" sz="2400" kern="1200" dirty="0">
                <a:solidFill>
                  <a:srgbClr val="FFFFFF"/>
                </a:solidFill>
                <a:latin typeface="Arial" panose="020B0604020202020204" pitchFamily="34" charset="0"/>
                <a:cs typeface="Arial" panose="020B0604020202020204" pitchFamily="34" charset="0"/>
              </a:rPr>
              <a:t>Nausea </a:t>
            </a:r>
          </a:p>
          <a:p>
            <a:r>
              <a:rPr lang="en-GB" sz="2400" kern="1200" dirty="0">
                <a:solidFill>
                  <a:srgbClr val="FFFFFF"/>
                </a:solidFill>
                <a:latin typeface="Arial" panose="020B0604020202020204" pitchFamily="34" charset="0"/>
                <a:cs typeface="Arial" panose="020B0604020202020204" pitchFamily="34" charset="0"/>
              </a:rPr>
              <a:t>Headaches </a:t>
            </a:r>
            <a:endParaRPr lang="en-GB" sz="2400" dirty="0">
              <a:solidFill>
                <a:srgbClr val="FFFFFF"/>
              </a:solidFill>
              <a:latin typeface="Arial" panose="020B0604020202020204" pitchFamily="34" charset="0"/>
              <a:cs typeface="Arial" panose="020B0604020202020204" pitchFamily="34" charset="0"/>
            </a:endParaRPr>
          </a:p>
          <a:p>
            <a:endParaRPr lang="en-GB" sz="2400" dirty="0">
              <a:solidFill>
                <a:srgbClr val="FFFFFF"/>
              </a:solidFill>
            </a:endParaRPr>
          </a:p>
        </p:txBody>
      </p:sp>
      <p:sp>
        <p:nvSpPr>
          <p:cNvPr id="5" name="Content Placeholder 4">
            <a:extLst>
              <a:ext uri="{FF2B5EF4-FFF2-40B4-BE49-F238E27FC236}">
                <a16:creationId xmlns:a16="http://schemas.microsoft.com/office/drawing/2014/main" id="{72BDF3A9-9152-1F52-4969-895213F93C55}"/>
              </a:ext>
            </a:extLst>
          </p:cNvPr>
          <p:cNvSpPr>
            <a:spLocks noGrp="1"/>
          </p:cNvSpPr>
          <p:nvPr>
            <p:ph sz="half" idx="2"/>
          </p:nvPr>
        </p:nvSpPr>
        <p:spPr>
          <a:xfrm>
            <a:off x="6256020" y="2266345"/>
            <a:ext cx="5097780" cy="3910618"/>
          </a:xfrm>
        </p:spPr>
        <p:txBody>
          <a:bodyPr>
            <a:normAutofit/>
          </a:bodyPr>
          <a:lstStyle/>
          <a:p>
            <a:pPr marL="0" indent="0">
              <a:buNone/>
            </a:pPr>
            <a:r>
              <a:rPr lang="en-GB" sz="2400" b="1" kern="1200" dirty="0">
                <a:solidFill>
                  <a:srgbClr val="FFFFFF"/>
                </a:solidFill>
                <a:latin typeface="Arial" panose="020B0604020202020204" pitchFamily="34" charset="0"/>
                <a:cs typeface="Arial" panose="020B0604020202020204" pitchFamily="34" charset="0"/>
              </a:rPr>
              <a:t>Progesterone -</a:t>
            </a:r>
          </a:p>
          <a:p>
            <a:r>
              <a:rPr lang="en-GB" sz="2400" kern="1200" dirty="0">
                <a:solidFill>
                  <a:srgbClr val="FFFFFF"/>
                </a:solidFill>
                <a:latin typeface="Arial" panose="020B0604020202020204" pitchFamily="34" charset="0"/>
                <a:cs typeface="Arial" panose="020B0604020202020204" pitchFamily="34" charset="0"/>
              </a:rPr>
              <a:t>Fluid retention</a:t>
            </a:r>
          </a:p>
          <a:p>
            <a:r>
              <a:rPr lang="en-GB" sz="2400" kern="1200" dirty="0">
                <a:solidFill>
                  <a:srgbClr val="FFFFFF"/>
                </a:solidFill>
                <a:latin typeface="Arial" panose="020B0604020202020204" pitchFamily="34" charset="0"/>
                <a:cs typeface="Arial" panose="020B0604020202020204" pitchFamily="34" charset="0"/>
              </a:rPr>
              <a:t>Breast tenderness</a:t>
            </a:r>
          </a:p>
          <a:p>
            <a:r>
              <a:rPr lang="en-GB" sz="2400" kern="1200" dirty="0">
                <a:solidFill>
                  <a:srgbClr val="FFFFFF"/>
                </a:solidFill>
                <a:latin typeface="Arial" panose="020B0604020202020204" pitchFamily="34" charset="0"/>
                <a:cs typeface="Arial" panose="020B0604020202020204" pitchFamily="34" charset="0"/>
              </a:rPr>
              <a:t>Headaches</a:t>
            </a:r>
          </a:p>
          <a:p>
            <a:r>
              <a:rPr lang="en-GB" sz="2400" kern="1200" dirty="0">
                <a:solidFill>
                  <a:srgbClr val="FFFFFF"/>
                </a:solidFill>
                <a:latin typeface="Arial" panose="020B0604020202020204" pitchFamily="34" charset="0"/>
                <a:cs typeface="Arial" panose="020B0604020202020204" pitchFamily="34" charset="0"/>
              </a:rPr>
              <a:t>Mood swings</a:t>
            </a:r>
          </a:p>
          <a:p>
            <a:r>
              <a:rPr lang="en-GB" sz="2400" kern="1200" dirty="0">
                <a:solidFill>
                  <a:srgbClr val="FFFFFF"/>
                </a:solidFill>
                <a:latin typeface="Arial" panose="020B0604020202020204" pitchFamily="34" charset="0"/>
                <a:cs typeface="Arial" panose="020B0604020202020204" pitchFamily="34" charset="0"/>
              </a:rPr>
              <a:t>PMT symptoms </a:t>
            </a:r>
            <a:endParaRPr lang="en-GB" sz="2400" dirty="0">
              <a:solidFill>
                <a:srgbClr val="FFFFFF"/>
              </a:solidFill>
              <a:latin typeface="Arial" panose="020B0604020202020204" pitchFamily="34" charset="0"/>
              <a:cs typeface="Arial" panose="020B0604020202020204" pitchFamily="34" charset="0"/>
            </a:endParaRPr>
          </a:p>
          <a:p>
            <a:pPr marL="0" indent="0">
              <a:buNone/>
            </a:pPr>
            <a:endParaRPr lang="en-GB" sz="2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62965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637DF5C-88E2-AFE5-FBDA-9BD1B620510B}"/>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latin typeface="Arial" panose="020B0604020202020204" pitchFamily="34" charset="0"/>
                <a:cs typeface="Arial" panose="020B0604020202020204" pitchFamily="34" charset="0"/>
              </a:rPr>
              <a:t>Benefits of HRT </a:t>
            </a:r>
          </a:p>
        </p:txBody>
      </p:sp>
      <p:graphicFrame>
        <p:nvGraphicFramePr>
          <p:cNvPr id="7" name="Content Placeholder 2">
            <a:extLst>
              <a:ext uri="{FF2B5EF4-FFF2-40B4-BE49-F238E27FC236}">
                <a16:creationId xmlns:a16="http://schemas.microsoft.com/office/drawing/2014/main" id="{927851C3-510B-5FC4-B29E-A082A8FED853}"/>
              </a:ext>
            </a:extLst>
          </p:cNvPr>
          <p:cNvGraphicFramePr>
            <a:graphicFrameLocks noGrp="1"/>
          </p:cNvGraphicFramePr>
          <p:nvPr>
            <p:ph idx="1"/>
            <p:extLst>
              <p:ext uri="{D42A27DB-BD31-4B8C-83A1-F6EECF244321}">
                <p14:modId xmlns:p14="http://schemas.microsoft.com/office/powerpoint/2010/main" val="306155027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9269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E72A-5CBE-2AF6-0639-CB3A73F6DA62}"/>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Vaginal Health </a:t>
            </a:r>
          </a:p>
        </p:txBody>
      </p:sp>
      <p:graphicFrame>
        <p:nvGraphicFramePr>
          <p:cNvPr id="5" name="Content Placeholder 4">
            <a:extLst>
              <a:ext uri="{FF2B5EF4-FFF2-40B4-BE49-F238E27FC236}">
                <a16:creationId xmlns:a16="http://schemas.microsoft.com/office/drawing/2014/main" id="{42CD7209-1236-410B-FEE0-888887473B49}"/>
              </a:ext>
            </a:extLst>
          </p:cNvPr>
          <p:cNvGraphicFramePr>
            <a:graphicFrameLocks noGrp="1"/>
          </p:cNvGraphicFramePr>
          <p:nvPr>
            <p:ph idx="1"/>
            <p:extLst>
              <p:ext uri="{D42A27DB-BD31-4B8C-83A1-F6EECF244321}">
                <p14:modId xmlns:p14="http://schemas.microsoft.com/office/powerpoint/2010/main" val="20070457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5BED13B0-9354-99D4-8370-A250C51FC88D}"/>
              </a:ext>
            </a:extLst>
          </p:cNvPr>
          <p:cNvSpPr/>
          <p:nvPr/>
        </p:nvSpPr>
        <p:spPr>
          <a:xfrm>
            <a:off x="9276347" y="4620126"/>
            <a:ext cx="1985211" cy="5053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Pelvic Floor exercise</a:t>
            </a:r>
          </a:p>
        </p:txBody>
      </p:sp>
    </p:spTree>
    <p:extLst>
      <p:ext uri="{BB962C8B-B14F-4D97-AF65-F5344CB8AC3E}">
        <p14:creationId xmlns:p14="http://schemas.microsoft.com/office/powerpoint/2010/main" val="3347810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2C31D34-7DFA-E5AD-D4F0-439F31EDF460}"/>
              </a:ext>
            </a:extLst>
          </p:cNvPr>
          <p:cNvPicPr>
            <a:picLocks noChangeAspect="1"/>
          </p:cNvPicPr>
          <p:nvPr/>
        </p:nvPicPr>
        <p:blipFill>
          <a:blip r:embed="rId3">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CE8F3E23-E09B-BD15-6E91-8269D243458D}"/>
              </a:ext>
            </a:extLst>
          </p:cNvPr>
          <p:cNvSpPr>
            <a:spLocks noGrp="1"/>
          </p:cNvSpPr>
          <p:nvPr>
            <p:ph type="title"/>
          </p:nvPr>
        </p:nvSpPr>
        <p:spPr>
          <a:xfrm>
            <a:off x="838200" y="365125"/>
            <a:ext cx="10515600" cy="1325563"/>
          </a:xfrm>
        </p:spPr>
        <p:txBody>
          <a:bodyPr>
            <a:normAutofit/>
          </a:bodyPr>
          <a:lstStyle/>
          <a:p>
            <a:r>
              <a:rPr lang="en-GB" dirty="0">
                <a:solidFill>
                  <a:srgbClr val="FFFFFF"/>
                </a:solidFill>
                <a:latin typeface="Arial" panose="020B0604020202020204" pitchFamily="34" charset="0"/>
                <a:cs typeface="Arial" panose="020B0604020202020204" pitchFamily="34" charset="0"/>
              </a:rPr>
              <a:t>Non-Hormonal Treatments/Medications </a:t>
            </a:r>
          </a:p>
        </p:txBody>
      </p:sp>
      <p:graphicFrame>
        <p:nvGraphicFramePr>
          <p:cNvPr id="5" name="Content Placeholder 2">
            <a:extLst>
              <a:ext uri="{FF2B5EF4-FFF2-40B4-BE49-F238E27FC236}">
                <a16:creationId xmlns:a16="http://schemas.microsoft.com/office/drawing/2014/main" id="{44271E4B-1F16-FB61-6E5F-1A22206F8813}"/>
              </a:ext>
            </a:extLst>
          </p:cNvPr>
          <p:cNvGraphicFramePr>
            <a:graphicFrameLocks noGrp="1"/>
          </p:cNvGraphicFramePr>
          <p:nvPr>
            <p:ph idx="1"/>
            <p:extLst>
              <p:ext uri="{D42A27DB-BD31-4B8C-83A1-F6EECF244321}">
                <p14:modId xmlns:p14="http://schemas.microsoft.com/office/powerpoint/2010/main" val="14361285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353024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3E835-5D6E-F503-7E44-E39F5D66414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Testosterone in the body </a:t>
            </a:r>
          </a:p>
        </p:txBody>
      </p:sp>
      <p:graphicFrame>
        <p:nvGraphicFramePr>
          <p:cNvPr id="5" name="Content Placeholder 2">
            <a:extLst>
              <a:ext uri="{FF2B5EF4-FFF2-40B4-BE49-F238E27FC236}">
                <a16:creationId xmlns:a16="http://schemas.microsoft.com/office/drawing/2014/main" id="{AA954B85-F1A1-5C53-4C20-0D26543B38E7}"/>
              </a:ext>
            </a:extLst>
          </p:cNvPr>
          <p:cNvGraphicFramePr>
            <a:graphicFrameLocks noGrp="1"/>
          </p:cNvGraphicFramePr>
          <p:nvPr>
            <p:ph idx="1"/>
            <p:extLst>
              <p:ext uri="{D42A27DB-BD31-4B8C-83A1-F6EECF244321}">
                <p14:modId xmlns:p14="http://schemas.microsoft.com/office/powerpoint/2010/main" val="37048339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27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Low Testosterone in Women: Treatment Options, Benefits, and Risks">
            <a:extLst>
              <a:ext uri="{FF2B5EF4-FFF2-40B4-BE49-F238E27FC236}">
                <a16:creationId xmlns:a16="http://schemas.microsoft.com/office/drawing/2014/main" id="{64631E3D-F14A-DD1B-ACBB-AE4FE6CC2BBE}"/>
              </a:ext>
            </a:extLst>
          </p:cNvPr>
          <p:cNvPicPr>
            <a:picLocks noChangeAspect="1"/>
          </p:cNvPicPr>
          <p:nvPr/>
        </p:nvPicPr>
        <p:blipFill>
          <a:blip r:embed="rId3"/>
          <a:srcRect t="4109" b="4109"/>
          <a:stretch/>
        </p:blipFill>
        <p:spPr>
          <a:xfrm>
            <a:off x="80015" y="216122"/>
            <a:ext cx="609599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5" name="Picture 2" descr="A graph with numbers and lines&#10;&#10;Description automatically generated">
            <a:extLst>
              <a:ext uri="{FF2B5EF4-FFF2-40B4-BE49-F238E27FC236}">
                <a16:creationId xmlns:a16="http://schemas.microsoft.com/office/drawing/2014/main" id="{D519AFA1-603A-1A1C-6A84-505F83023E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1489" b="-2"/>
          <a:stretch/>
        </p:blipFill>
        <p:spPr bwMode="auto">
          <a:xfrm>
            <a:off x="6094476" y="317362"/>
            <a:ext cx="5886445" cy="3993789"/>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a:noFill/>
          <a:extLst>
            <a:ext uri="{909E8E84-426E-40DD-AFC4-6F175D3DCCD1}">
              <a14:hiddenFill xmlns:a14="http://schemas.microsoft.com/office/drawing/2010/main">
                <a:solidFill>
                  <a:srgbClr val="FFFFFF"/>
                </a:solidFill>
              </a14:hiddenFill>
            </a:ext>
          </a:extLst>
        </p:spPr>
      </p:pic>
      <p:sp>
        <p:nvSpPr>
          <p:cNvPr id="26" name="Content Placeholder 13">
            <a:extLst>
              <a:ext uri="{FF2B5EF4-FFF2-40B4-BE49-F238E27FC236}">
                <a16:creationId xmlns:a16="http://schemas.microsoft.com/office/drawing/2014/main" id="{DAA8B976-4E18-DD45-7100-D6F8CABE194A}"/>
              </a:ext>
            </a:extLst>
          </p:cNvPr>
          <p:cNvSpPr>
            <a:spLocks noGrp="1"/>
          </p:cNvSpPr>
          <p:nvPr>
            <p:ph idx="1"/>
          </p:nvPr>
        </p:nvSpPr>
        <p:spPr>
          <a:xfrm>
            <a:off x="4654294" y="4562856"/>
            <a:ext cx="6903721" cy="1600200"/>
          </a:xfrm>
        </p:spPr>
        <p:txBody>
          <a:bodyPr anchor="ctr">
            <a:normAutofit/>
          </a:bodyPr>
          <a:lstStyle/>
          <a:p>
            <a:endParaRPr lang="en-US" sz="2200"/>
          </a:p>
        </p:txBody>
      </p:sp>
    </p:spTree>
    <p:extLst>
      <p:ext uri="{BB962C8B-B14F-4D97-AF65-F5344CB8AC3E}">
        <p14:creationId xmlns:p14="http://schemas.microsoft.com/office/powerpoint/2010/main" val="1912965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B7095-4FCE-562A-4457-26F1B98ED53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When can testosterone be offered ?</a:t>
            </a:r>
          </a:p>
        </p:txBody>
      </p:sp>
      <p:graphicFrame>
        <p:nvGraphicFramePr>
          <p:cNvPr id="4" name="Content Placeholder 2">
            <a:extLst>
              <a:ext uri="{FF2B5EF4-FFF2-40B4-BE49-F238E27FC236}">
                <a16:creationId xmlns:a16="http://schemas.microsoft.com/office/drawing/2014/main" id="{F6EB05EB-28AE-8702-05BF-D8FA82FD04E8}"/>
              </a:ext>
            </a:extLst>
          </p:cNvPr>
          <p:cNvGraphicFramePr>
            <a:graphicFrameLocks noGrp="1"/>
          </p:cNvGraphicFramePr>
          <p:nvPr>
            <p:ph idx="1"/>
            <p:extLst>
              <p:ext uri="{D42A27DB-BD31-4B8C-83A1-F6EECF244321}">
                <p14:modId xmlns:p14="http://schemas.microsoft.com/office/powerpoint/2010/main" val="15130260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8017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18BC1AB-E7C7-CC82-E44C-D305443CACCC}"/>
              </a:ext>
            </a:extLst>
          </p:cNvPr>
          <p:cNvPicPr>
            <a:picLocks noChangeAspect="1"/>
          </p:cNvPicPr>
          <p:nvPr/>
        </p:nvPicPr>
        <p:blipFill>
          <a:blip r:embed="rId3"/>
          <a:srcRect b="15730"/>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2A2611-182B-AC92-33E3-31EFA16BFA2B}"/>
              </a:ext>
            </a:extLst>
          </p:cNvPr>
          <p:cNvSpPr>
            <a:spLocks noGrp="1"/>
          </p:cNvSpPr>
          <p:nvPr>
            <p:ph type="title"/>
          </p:nvPr>
        </p:nvSpPr>
        <p:spPr>
          <a:xfrm>
            <a:off x="838200" y="365125"/>
            <a:ext cx="10515600" cy="1325563"/>
          </a:xfrm>
        </p:spPr>
        <p:txBody>
          <a:bodyPr>
            <a:normAutofit/>
          </a:bodyPr>
          <a:lstStyle/>
          <a:p>
            <a:r>
              <a:rPr lang="en-GB">
                <a:latin typeface="Arial" panose="020B0604020202020204" pitchFamily="34" charset="0"/>
                <a:cs typeface="Arial" panose="020B0604020202020204" pitchFamily="34" charset="0"/>
              </a:rPr>
              <a:t>Testosterone Replacement </a:t>
            </a:r>
          </a:p>
        </p:txBody>
      </p:sp>
      <p:graphicFrame>
        <p:nvGraphicFramePr>
          <p:cNvPr id="21" name="Content Placeholder 2">
            <a:extLst>
              <a:ext uri="{FF2B5EF4-FFF2-40B4-BE49-F238E27FC236}">
                <a16:creationId xmlns:a16="http://schemas.microsoft.com/office/drawing/2014/main" id="{FCA75DA7-C6AA-71BA-4E44-3BEB9A1795A7}"/>
              </a:ext>
            </a:extLst>
          </p:cNvPr>
          <p:cNvGraphicFramePr>
            <a:graphicFrameLocks noGrp="1"/>
          </p:cNvGraphicFramePr>
          <p:nvPr>
            <p:ph idx="1"/>
            <p:extLst>
              <p:ext uri="{D42A27DB-BD31-4B8C-83A1-F6EECF244321}">
                <p14:modId xmlns:p14="http://schemas.microsoft.com/office/powerpoint/2010/main" val="20485768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335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7DADC6-9BAC-D78E-D83A-3A8A7CFE8174}"/>
              </a:ext>
            </a:extLst>
          </p:cNvPr>
          <p:cNvSpPr>
            <a:spLocks noGrp="1"/>
          </p:cNvSpPr>
          <p:nvPr>
            <p:ph type="title"/>
          </p:nvPr>
        </p:nvSpPr>
        <p:spPr>
          <a:xfrm>
            <a:off x="1383564" y="348865"/>
            <a:ext cx="9718111" cy="1576446"/>
          </a:xfrm>
        </p:spPr>
        <p:txBody>
          <a:bodyPr anchor="ctr">
            <a:normAutofit/>
          </a:bodyPr>
          <a:lstStyle/>
          <a:p>
            <a:r>
              <a:rPr lang="en-GB" sz="4000" dirty="0">
                <a:solidFill>
                  <a:srgbClr val="FFFFFF"/>
                </a:solidFill>
                <a:latin typeface="Arial" panose="020B0604020202020204" pitchFamily="34" charset="0"/>
                <a:cs typeface="Arial" panose="020B0604020202020204" pitchFamily="34" charset="0"/>
              </a:rPr>
              <a:t>Considerations </a:t>
            </a:r>
          </a:p>
        </p:txBody>
      </p:sp>
      <p:graphicFrame>
        <p:nvGraphicFramePr>
          <p:cNvPr id="5" name="Content Placeholder 2">
            <a:extLst>
              <a:ext uri="{FF2B5EF4-FFF2-40B4-BE49-F238E27FC236}">
                <a16:creationId xmlns:a16="http://schemas.microsoft.com/office/drawing/2014/main" id="{9551A56F-A5C9-DDCF-F59D-796726B557CA}"/>
              </a:ext>
            </a:extLst>
          </p:cNvPr>
          <p:cNvGraphicFramePr>
            <a:graphicFrameLocks noGrp="1"/>
          </p:cNvGraphicFramePr>
          <p:nvPr>
            <p:ph idx="1"/>
            <p:extLst>
              <p:ext uri="{D42A27DB-BD31-4B8C-83A1-F6EECF244321}">
                <p14:modId xmlns:p14="http://schemas.microsoft.com/office/powerpoint/2010/main" val="52142027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586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84D9-A0AD-BBE1-8A9E-C6F66F2D2484}"/>
              </a:ext>
            </a:extLst>
          </p:cNvPr>
          <p:cNvSpPr>
            <a:spLocks noGrp="1"/>
          </p:cNvSpPr>
          <p:nvPr>
            <p:ph type="title"/>
          </p:nvPr>
        </p:nvSpPr>
        <p:spPr>
          <a:xfrm>
            <a:off x="6417733" y="490537"/>
            <a:ext cx="5291663" cy="1628775"/>
          </a:xfrm>
        </p:spPr>
        <p:txBody>
          <a:bodyPr anchor="b">
            <a:normAutofit/>
          </a:bodyPr>
          <a:lstStyle/>
          <a:p>
            <a:r>
              <a:rPr lang="en-GB" sz="4000">
                <a:latin typeface="Arial" panose="020B0604020202020204" pitchFamily="34" charset="0"/>
                <a:cs typeface="Arial" panose="020B0604020202020204" pitchFamily="34" charset="0"/>
              </a:rPr>
              <a:t>What is the menopause </a:t>
            </a:r>
          </a:p>
        </p:txBody>
      </p:sp>
      <p:pic>
        <p:nvPicPr>
          <p:cNvPr id="23" name="Picture 22">
            <a:extLst>
              <a:ext uri="{FF2B5EF4-FFF2-40B4-BE49-F238E27FC236}">
                <a16:creationId xmlns:a16="http://schemas.microsoft.com/office/drawing/2014/main" id="{579125CC-2020-9ACB-68EF-D8D90F600471}"/>
              </a:ext>
            </a:extLst>
          </p:cNvPr>
          <p:cNvPicPr>
            <a:picLocks noChangeAspect="1"/>
          </p:cNvPicPr>
          <p:nvPr/>
        </p:nvPicPr>
        <p:blipFill>
          <a:blip r:embed="rId3"/>
          <a:srcRect l="10081" r="30351"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22" name="Content Placeholder 19">
            <a:extLst>
              <a:ext uri="{FF2B5EF4-FFF2-40B4-BE49-F238E27FC236}">
                <a16:creationId xmlns:a16="http://schemas.microsoft.com/office/drawing/2014/main" id="{F21BC447-9D4C-E03E-1617-3F9C2C8183B1}"/>
              </a:ext>
            </a:extLst>
          </p:cNvPr>
          <p:cNvGraphicFramePr>
            <a:graphicFrameLocks noGrp="1"/>
          </p:cNvGraphicFramePr>
          <p:nvPr>
            <p:ph idx="1"/>
            <p:extLst>
              <p:ext uri="{D42A27DB-BD31-4B8C-83A1-F6EECF244321}">
                <p14:modId xmlns:p14="http://schemas.microsoft.com/office/powerpoint/2010/main" val="828110306"/>
              </p:ext>
            </p:extLst>
          </p:nvPr>
        </p:nvGraphicFramePr>
        <p:xfrm>
          <a:off x="6287911" y="2119312"/>
          <a:ext cx="5421486" cy="4248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1517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74E1C4-E2F7-C478-F874-3B4AD696E9EB}"/>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Products (Off License)</a:t>
            </a:r>
          </a:p>
        </p:txBody>
      </p:sp>
      <p:pic>
        <p:nvPicPr>
          <p:cNvPr id="4" name="Content Placeholder 3">
            <a:extLst>
              <a:ext uri="{FF2B5EF4-FFF2-40B4-BE49-F238E27FC236}">
                <a16:creationId xmlns:a16="http://schemas.microsoft.com/office/drawing/2014/main" id="{9EF47C69-40AD-14F7-54A7-F53379C5EA9F}"/>
              </a:ext>
            </a:extLst>
          </p:cNvPr>
          <p:cNvPicPr>
            <a:picLocks noGrp="1" noChangeAspect="1"/>
          </p:cNvPicPr>
          <p:nvPr>
            <p:ph idx="1"/>
          </p:nvPr>
        </p:nvPicPr>
        <p:blipFill>
          <a:blip r:embed="rId3"/>
          <a:stretch>
            <a:fillRect/>
          </a:stretch>
        </p:blipFill>
        <p:spPr>
          <a:xfrm>
            <a:off x="784813" y="1966293"/>
            <a:ext cx="10622373" cy="4452160"/>
          </a:xfrm>
          <a:prstGeom prst="rect">
            <a:avLst/>
          </a:prstGeom>
        </p:spPr>
      </p:pic>
    </p:spTree>
    <p:extLst>
      <p:ext uri="{BB962C8B-B14F-4D97-AF65-F5344CB8AC3E}">
        <p14:creationId xmlns:p14="http://schemas.microsoft.com/office/powerpoint/2010/main" val="3401292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46B1CA0-9346-1D00-358C-DFF022F5534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Questions ?</a:t>
            </a:r>
          </a:p>
        </p:txBody>
      </p:sp>
      <p:pic>
        <p:nvPicPr>
          <p:cNvPr id="8" name="Graphic 7" descr="Questions">
            <a:extLst>
              <a:ext uri="{FF2B5EF4-FFF2-40B4-BE49-F238E27FC236}">
                <a16:creationId xmlns:a16="http://schemas.microsoft.com/office/drawing/2014/main" id="{CA58F335-684B-B044-E315-9956A14BC8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304040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BE0FB-AE46-4648-FBCE-68AE1A2C42AE}"/>
              </a:ext>
            </a:extLst>
          </p:cNvPr>
          <p:cNvSpPr>
            <a:spLocks noGrp="1"/>
          </p:cNvSpPr>
          <p:nvPr>
            <p:ph type="title"/>
          </p:nvPr>
        </p:nvSpPr>
        <p:spPr/>
        <p:txBody>
          <a:bodyPr/>
          <a:lstStyle/>
          <a:p>
            <a:r>
              <a:rPr lang="en-GB" dirty="0"/>
              <a:t>Further reading: </a:t>
            </a:r>
          </a:p>
        </p:txBody>
      </p:sp>
      <p:sp>
        <p:nvSpPr>
          <p:cNvPr id="3" name="Content Placeholder 2">
            <a:extLst>
              <a:ext uri="{FF2B5EF4-FFF2-40B4-BE49-F238E27FC236}">
                <a16:creationId xmlns:a16="http://schemas.microsoft.com/office/drawing/2014/main" id="{6F011BF2-5ABB-2D9B-B1F6-7FAB4AD8F6C7}"/>
              </a:ext>
            </a:extLst>
          </p:cNvPr>
          <p:cNvSpPr>
            <a:spLocks noGrp="1"/>
          </p:cNvSpPr>
          <p:nvPr>
            <p:ph idx="1"/>
          </p:nvPr>
        </p:nvSpPr>
        <p:spPr/>
        <p:txBody>
          <a:bodyPr>
            <a:normAutofit fontScale="92500" lnSpcReduction="20000"/>
          </a:bodyPr>
          <a:lstStyle/>
          <a:p>
            <a:r>
              <a:rPr lang="en-GB" dirty="0">
                <a:hlinkClick r:id="rId2"/>
              </a:rPr>
              <a:t>Menopause Matters, menopausal symptoms, remedies, advice</a:t>
            </a:r>
            <a:endParaRPr lang="en-GB" dirty="0"/>
          </a:p>
          <a:p>
            <a:r>
              <a:rPr lang="en-GB" dirty="0">
                <a:hlinkClick r:id="rId3"/>
              </a:rPr>
              <a:t>Menopause - NHS (www.nhs.uk)</a:t>
            </a:r>
            <a:endParaRPr lang="en-GB" dirty="0"/>
          </a:p>
          <a:p>
            <a:r>
              <a:rPr lang="en-GB" dirty="0">
                <a:hlinkClick r:id="rId4"/>
              </a:rPr>
              <a:t>Women's Health Concern | Confidential Advice, Reassurance and Education (womens-health-concern.org)</a:t>
            </a:r>
            <a:endParaRPr lang="en-GB" dirty="0"/>
          </a:p>
          <a:p>
            <a:r>
              <a:rPr lang="en-GB" dirty="0">
                <a:hlinkClick r:id="rId5"/>
              </a:rPr>
              <a:t>Charity for Women with POI | The Daisy Network</a:t>
            </a:r>
            <a:endParaRPr lang="en-GB" dirty="0"/>
          </a:p>
          <a:p>
            <a:r>
              <a:rPr lang="en-GB" dirty="0">
                <a:hlinkClick r:id="rId6"/>
              </a:rPr>
              <a:t>British Menopause Society | For healthcare professionals and others specialising in post reproductive health (thebms.org.uk)</a:t>
            </a:r>
            <a:endParaRPr lang="en-GB" dirty="0"/>
          </a:p>
          <a:p>
            <a:r>
              <a:rPr lang="en-GB" dirty="0">
                <a:hlinkClick r:id="rId7"/>
              </a:rPr>
              <a:t>Menopause | Health topics A to Z | CKS | NICE</a:t>
            </a:r>
            <a:endParaRPr lang="en-GB" dirty="0"/>
          </a:p>
          <a:p>
            <a:pPr marL="0" indent="0">
              <a:buNone/>
            </a:pPr>
            <a:r>
              <a:rPr lang="en-GB" dirty="0"/>
              <a:t>NOTE: Limited Evidence – This means that there is little significantly strong evidence for this therapy in context to given symptoms/benefits. And also unclear of long </a:t>
            </a:r>
            <a:r>
              <a:rPr lang="en-GB"/>
              <a:t>term effects</a:t>
            </a:r>
            <a:r>
              <a:rPr lang="en-GB" dirty="0"/>
              <a:t>. This does not mean this does not work, just that we cannot say from a statistical point of view it does.  </a:t>
            </a:r>
          </a:p>
        </p:txBody>
      </p:sp>
    </p:spTree>
    <p:extLst>
      <p:ext uri="{BB962C8B-B14F-4D97-AF65-F5344CB8AC3E}">
        <p14:creationId xmlns:p14="http://schemas.microsoft.com/office/powerpoint/2010/main" val="4213741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612A-CC69-96CB-C1D3-A90FB09A5172}"/>
              </a:ext>
            </a:extLst>
          </p:cNvPr>
          <p:cNvSpPr>
            <a:spLocks noGrp="1"/>
          </p:cNvSpPr>
          <p:nvPr>
            <p:ph type="title"/>
          </p:nvPr>
        </p:nvSpPr>
        <p:spPr/>
        <p:txBody>
          <a:bodyPr/>
          <a:lstStyle/>
          <a:p>
            <a:r>
              <a:rPr lang="en-GB" dirty="0"/>
              <a:t>References </a:t>
            </a:r>
          </a:p>
        </p:txBody>
      </p:sp>
      <p:sp>
        <p:nvSpPr>
          <p:cNvPr id="3" name="Content Placeholder 2">
            <a:extLst>
              <a:ext uri="{FF2B5EF4-FFF2-40B4-BE49-F238E27FC236}">
                <a16:creationId xmlns:a16="http://schemas.microsoft.com/office/drawing/2014/main" id="{3D190726-F12F-257F-01A5-1BF7FE957272}"/>
              </a:ext>
            </a:extLst>
          </p:cNvPr>
          <p:cNvSpPr>
            <a:spLocks noGrp="1"/>
          </p:cNvSpPr>
          <p:nvPr>
            <p:ph idx="1"/>
          </p:nvPr>
        </p:nvSpPr>
        <p:spPr>
          <a:xfrm>
            <a:off x="838200" y="1298222"/>
            <a:ext cx="10515600" cy="4878741"/>
          </a:xfrm>
        </p:spPr>
        <p:txBody>
          <a:bodyPr>
            <a:normAutofit fontScale="47500" lnSpcReduction="20000"/>
          </a:bodyPr>
          <a:lstStyle/>
          <a:p>
            <a:pPr marL="0" lvl="0" indent="0">
              <a:buNone/>
            </a:pPr>
            <a:r>
              <a:rPr lang="en-GB" sz="2800" dirty="0">
                <a:latin typeface="Calibri" panose="020F0502020204030204" pitchFamily="34" charset="0"/>
                <a:ea typeface="Calibri" panose="020F0502020204030204" pitchFamily="34" charset="0"/>
                <a:cs typeface="Calibri" panose="020F0502020204030204" pitchFamily="34" charset="0"/>
              </a:rPr>
              <a:t>AMS (2019) Testosterone and women. Australian menopause society. Available online at: </a:t>
            </a:r>
            <a:r>
              <a:rPr lang="en-GB" sz="2800" dirty="0">
                <a:latin typeface="Calibri" panose="020F0502020204030204" pitchFamily="34" charset="0"/>
                <a:ea typeface="Calibri" panose="020F0502020204030204" pitchFamily="34" charset="0"/>
                <a:cs typeface="Calibri" panose="020F0502020204030204" pitchFamily="34" charset="0"/>
                <a:hlinkClick r:id="rId2"/>
              </a:rPr>
              <a:t>Testosterone and Women - Australasian Menopause Society</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dirty="0">
                <a:solidFill>
                  <a:schemeClr val="accent1"/>
                </a:solidFill>
                <a:hlinkClick r:id="rId3">
                  <a:extLst>
                    <a:ext uri="{A12FA001-AC4F-418D-AE19-62706E023703}">
                      <ahyp:hlinkClr xmlns:ahyp="http://schemas.microsoft.com/office/drawing/2018/hyperlinkcolor" val="tx"/>
                    </a:ext>
                  </a:extLst>
                </a:hlinkClick>
              </a:rPr>
              <a:t>British Menopause Society | For healthcare professionals and others specialising in post reproductive health (thebms.org.uk)</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en-GB" sz="2800" dirty="0">
                <a:latin typeface="Calibri" panose="020F0502020204030204" pitchFamily="34" charset="0"/>
                <a:ea typeface="Calibri" panose="020F0502020204030204" pitchFamily="34" charset="0"/>
                <a:cs typeface="Calibri" panose="020F0502020204030204" pitchFamily="34" charset="0"/>
              </a:rPr>
              <a:t>BMS (2022) Testosterone replacement in menopause. Available online at: </a:t>
            </a:r>
            <a:r>
              <a:rPr lang="en-GB" sz="2800" dirty="0">
                <a:latin typeface="Calibri" panose="020F0502020204030204" pitchFamily="34" charset="0"/>
                <a:ea typeface="Calibri" panose="020F0502020204030204" pitchFamily="34" charset="0"/>
                <a:cs typeface="Calibri" panose="020F0502020204030204" pitchFamily="34" charset="0"/>
                <a:hlinkClick r:id="rId4"/>
              </a:rPr>
              <a:t>08-BMS-TfC-Testosterone-replacement-in-menopause-DEC2022-A.pdf (thebms.org.uk)</a:t>
            </a:r>
            <a:r>
              <a:rPr lang="en-GB" sz="2800" dirty="0">
                <a:latin typeface="Calibri" panose="020F0502020204030204" pitchFamily="34" charset="0"/>
                <a:ea typeface="Calibri" panose="020F0502020204030204" pitchFamily="34" charset="0"/>
                <a:cs typeface="Calibri" panose="020F0502020204030204" pitchFamily="34" charset="0"/>
              </a:rPr>
              <a:t> </a:t>
            </a:r>
          </a:p>
          <a:p>
            <a:pPr marL="0" lvl="0" indent="0">
              <a:buNone/>
            </a:pPr>
            <a:r>
              <a:rPr lang="en-GB" sz="2800" dirty="0">
                <a:latin typeface="Calibri" panose="020F0502020204030204" pitchFamily="34" charset="0"/>
                <a:ea typeface="Calibri" panose="020F0502020204030204" pitchFamily="34" charset="0"/>
                <a:cs typeface="Calibri" panose="020F0502020204030204" pitchFamily="34" charset="0"/>
              </a:rPr>
              <a:t>Burger (2002) Androgen production in women. Fertility and Sterility. Available online at: </a:t>
            </a:r>
            <a:r>
              <a:rPr lang="en-GB" sz="2800" b="0" i="0" dirty="0">
                <a:effectLst/>
                <a:latin typeface="Calibri" panose="020F0502020204030204" pitchFamily="34" charset="0"/>
                <a:ea typeface="Calibri" panose="020F0502020204030204" pitchFamily="34" charset="0"/>
                <a:cs typeface="Calibri" panose="020F0502020204030204" pitchFamily="34" charset="0"/>
              </a:rPr>
              <a:t>:</a:t>
            </a:r>
            <a:r>
              <a:rPr lang="en-GB" sz="2800" b="0" i="0" u="none" strike="noStrike" dirty="0">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https://doi.org/10.1016/S0015-0282(02)02985-0</a:t>
            </a:r>
            <a:r>
              <a:rPr lang="en-GB" sz="2800" b="0" i="0" u="none" strike="noStrike" dirty="0">
                <a:effectLst/>
                <a:latin typeface="Calibri" panose="020F0502020204030204" pitchFamily="34" charset="0"/>
                <a:ea typeface="Calibri" panose="020F0502020204030204" pitchFamily="34" charset="0"/>
                <a:cs typeface="Calibri" panose="020F0502020204030204" pitchFamily="34" charset="0"/>
              </a:rPr>
              <a:t>  </a:t>
            </a:r>
          </a:p>
          <a:p>
            <a:pPr marL="0" lvl="0" indent="0">
              <a:buNone/>
            </a:pPr>
            <a:r>
              <a:rPr lang="en-GB" sz="2800" b="0" i="0" u="none" strike="noStrike" dirty="0">
                <a:effectLst/>
                <a:latin typeface="Calibri" panose="020F0502020204030204" pitchFamily="34" charset="0"/>
                <a:ea typeface="Calibri" panose="020F0502020204030204" pitchFamily="34" charset="0"/>
                <a:cs typeface="Calibri" panose="020F0502020204030204" pitchFamily="34" charset="0"/>
              </a:rPr>
              <a:t>Davis &amp; </a:t>
            </a:r>
            <a:r>
              <a:rPr lang="en-GB" sz="2800" b="0" i="0" u="none" strike="noStrike" dirty="0" err="1">
                <a:effectLst/>
                <a:latin typeface="Calibri" panose="020F0502020204030204" pitchFamily="34" charset="0"/>
                <a:ea typeface="Calibri" panose="020F0502020204030204" pitchFamily="34" charset="0"/>
                <a:cs typeface="Calibri" panose="020F0502020204030204" pitchFamily="34" charset="0"/>
              </a:rPr>
              <a:t>Wahlin</a:t>
            </a:r>
            <a:r>
              <a:rPr lang="en-GB" sz="2800" b="0" i="0" u="none" strike="noStrike" dirty="0">
                <a:effectLst/>
                <a:latin typeface="Calibri" panose="020F0502020204030204" pitchFamily="34" charset="0"/>
                <a:ea typeface="Calibri" panose="020F0502020204030204" pitchFamily="34" charset="0"/>
                <a:cs typeface="Calibri" panose="020F0502020204030204" pitchFamily="34" charset="0"/>
              </a:rPr>
              <a:t>-Jacobsen (2015) Testosterone in women – the clinical significance. </a:t>
            </a:r>
            <a:r>
              <a:rPr lang="en-GB" sz="2800" dirty="0">
                <a:latin typeface="Calibri" panose="020F0502020204030204" pitchFamily="34" charset="0"/>
                <a:ea typeface="Calibri" panose="020F0502020204030204" pitchFamily="34" charset="0"/>
                <a:cs typeface="Calibri" panose="020F0502020204030204" pitchFamily="34" charset="0"/>
              </a:rPr>
              <a:t>The Lancet: Diabetes and Endocrinology.</a:t>
            </a:r>
            <a:r>
              <a:rPr lang="en-GB" sz="2800" b="0" i="0" u="none" strike="noStrike" dirty="0">
                <a:effectLst/>
                <a:latin typeface="Calibri" panose="020F0502020204030204" pitchFamily="34" charset="0"/>
                <a:ea typeface="Calibri" panose="020F0502020204030204" pitchFamily="34" charset="0"/>
                <a:cs typeface="Calibri" panose="020F0502020204030204" pitchFamily="34" charset="0"/>
              </a:rPr>
              <a:t> Available online at: </a:t>
            </a:r>
            <a:r>
              <a:rPr lang="en-GB" sz="2800" dirty="0">
                <a:latin typeface="Calibri" panose="020F0502020204030204" pitchFamily="34" charset="0"/>
                <a:ea typeface="Calibri" panose="020F0502020204030204" pitchFamily="34" charset="0"/>
                <a:cs typeface="Calibri" panose="020F0502020204030204" pitchFamily="34" charset="0"/>
                <a:hlinkClick r:id="rId6"/>
              </a:rPr>
              <a:t>Testosterone in women—the clinical significance - The Lancet Diabetes &amp; Endocrinology</a:t>
            </a:r>
            <a:endParaRPr lang="en-GB" sz="2800" b="0" i="0" u="none" strike="noStrike" dirty="0">
              <a:effectLst/>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en-GB" sz="2800" dirty="0">
                <a:latin typeface="Calibri" panose="020F0502020204030204" pitchFamily="34" charset="0"/>
                <a:ea typeface="Calibri" panose="020F0502020204030204" pitchFamily="34" charset="0"/>
                <a:cs typeface="Calibri" panose="020F0502020204030204" pitchFamily="34" charset="0"/>
              </a:rPr>
              <a:t>DSCPG</a:t>
            </a:r>
            <a:r>
              <a:rPr lang="en-GB" sz="2800" dirty="0">
                <a:effectLst/>
                <a:latin typeface="Calibri" panose="020F0502020204030204" pitchFamily="34" charset="0"/>
                <a:ea typeface="Calibri" panose="020F0502020204030204" pitchFamily="34" charset="0"/>
                <a:cs typeface="Calibri" panose="020F0502020204030204" pitchFamily="34" charset="0"/>
              </a:rPr>
              <a:t>(2023) Menopause. Derbyshire Shared Care Pathology Guidelines. Available online at : </a:t>
            </a:r>
            <a:r>
              <a:rPr lang="en-GB" sz="2800" dirty="0">
                <a:latin typeface="Calibri" panose="020F0502020204030204" pitchFamily="34" charset="0"/>
                <a:ea typeface="Calibri" panose="020F0502020204030204" pitchFamily="34" charset="0"/>
                <a:cs typeface="Calibri" panose="020F0502020204030204" pitchFamily="34" charset="0"/>
                <a:hlinkClick r:id="rId7"/>
              </a:rPr>
              <a:t>Southern Derbyshire (uhdb.nhs.uk)</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GB" dirty="0">
                <a:solidFill>
                  <a:schemeClr val="accent1"/>
                </a:solidFill>
                <a:hlinkClick r:id="rId8">
                  <a:extLst>
                    <a:ext uri="{A12FA001-AC4F-418D-AE19-62706E023703}">
                      <ahyp:hlinkClr xmlns:ahyp="http://schemas.microsoft.com/office/drawing/2018/hyperlinkcolor" val="tx"/>
                    </a:ext>
                  </a:extLst>
                </a:hlinkClick>
              </a:rPr>
              <a:t>fsrh-guideline-contraception-aged-over-40-sep-2019.pdf</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dirty="0">
                <a:solidFill>
                  <a:schemeClr val="accent1"/>
                </a:solidFill>
                <a:hlinkClick r:id="rId9">
                  <a:extLst>
                    <a:ext uri="{A12FA001-AC4F-418D-AE19-62706E023703}">
                      <ahyp:hlinkClr xmlns:ahyp="http://schemas.microsoft.com/office/drawing/2018/hyperlinkcolor" val="tx"/>
                    </a:ext>
                  </a:extLst>
                </a:hlinkClick>
              </a:rPr>
              <a:t>Guidance on management and prescribing HRT for GPs | Primary Care Women's Health Forum (pcwhf.co.uk)</a:t>
            </a:r>
            <a:endParaRPr lang="en-GB" dirty="0">
              <a:solidFill>
                <a:schemeClr val="accent1"/>
              </a:solidFill>
            </a:endParaRPr>
          </a:p>
          <a:p>
            <a:pPr marL="0" lvl="0" indent="0">
              <a:buNone/>
            </a:pPr>
            <a:r>
              <a:rPr lang="en-GB" sz="2800" dirty="0">
                <a:latin typeface="Calibri" panose="020F0502020204030204" pitchFamily="34" charset="0"/>
                <a:ea typeface="Calibri" panose="020F0502020204030204" pitchFamily="34" charset="0"/>
                <a:cs typeface="Calibri" panose="020F0502020204030204" pitchFamily="34" charset="0"/>
              </a:rPr>
              <a:t>JAPC (2023) Menopause management guideline. Available online at: </a:t>
            </a:r>
            <a:r>
              <a:rPr lang="en-GB" sz="2800" dirty="0">
                <a:latin typeface="Calibri" panose="020F0502020204030204" pitchFamily="34" charset="0"/>
                <a:ea typeface="Calibri" panose="020F0502020204030204" pitchFamily="34" charset="0"/>
                <a:cs typeface="Calibri" panose="020F0502020204030204" pitchFamily="34" charset="0"/>
                <a:hlinkClick r:id="rId10"/>
              </a:rPr>
              <a:t>Menopause_Guideline.pdf (derbyshiremedicinesmanagement.nhs.uk)</a:t>
            </a:r>
            <a:r>
              <a:rPr lang="en-GB" sz="2800" dirty="0">
                <a:latin typeface="Calibri" panose="020F0502020204030204" pitchFamily="34" charset="0"/>
                <a:ea typeface="Calibri" panose="020F0502020204030204" pitchFamily="34" charset="0"/>
                <a:cs typeface="Calibri" panose="020F0502020204030204" pitchFamily="34" charset="0"/>
              </a:rPr>
              <a:t> </a:t>
            </a:r>
          </a:p>
          <a:p>
            <a:pPr marL="0" lvl="0" indent="0">
              <a:buNone/>
            </a:pPr>
            <a:r>
              <a:rPr lang="en-GB" u="sng" dirty="0">
                <a:hlinkClick r:id="rId11">
                  <a:extLst>
                    <a:ext uri="{A12FA001-AC4F-418D-AE19-62706E023703}">
                      <ahyp:hlinkClr xmlns:ahyp="http://schemas.microsoft.com/office/drawing/2018/hyperlinkcolor" val="tx"/>
                    </a:ext>
                  </a:extLst>
                </a:hlinkClick>
              </a:rPr>
              <a:t>MHRA HRT risk table. Available online at</a:t>
            </a:r>
            <a:r>
              <a:rPr lang="en-GB" dirty="0">
                <a:solidFill>
                  <a:srgbClr val="467886"/>
                </a:solidFill>
                <a:hlinkClick r:id="rId11">
                  <a:extLst>
                    <a:ext uri="{A12FA001-AC4F-418D-AE19-62706E023703}">
                      <ahyp:hlinkClr xmlns:ahyp="http://schemas.microsoft.com/office/drawing/2018/hyperlinkcolor" val="tx"/>
                    </a:ext>
                  </a:extLst>
                </a:hlinkClick>
              </a:rPr>
              <a:t>: Table1.pdf (publishing.service.gov.uk)</a:t>
            </a:r>
            <a:endParaRPr lang="en-GB" dirty="0">
              <a:solidFill>
                <a:srgbClr val="467886"/>
              </a:solidFill>
            </a:endParaRPr>
          </a:p>
          <a:p>
            <a:pPr marL="0" lvl="0" indent="0">
              <a:buNone/>
            </a:pPr>
            <a:r>
              <a:rPr lang="en-GB" dirty="0">
                <a:hlinkClick r:id="rId12"/>
              </a:rPr>
              <a:t>The Menopause Charity - Menopause Facts, Advice and Support</a:t>
            </a:r>
            <a:endParaRPr lang="en-GB" dirty="0"/>
          </a:p>
          <a:p>
            <a:pPr marL="0" lvl="0" indent="0">
              <a:buNone/>
            </a:pPr>
            <a:r>
              <a:rPr lang="en-GB">
                <a:hlinkClick r:id="rId13"/>
              </a:rPr>
              <a:t>Menopause Matters, menopausal symptoms, remedies, advice</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dirty="0">
                <a:solidFill>
                  <a:schemeClr val="accent1"/>
                </a:solidFill>
                <a:hlinkClick r:id="rId14">
                  <a:extLst>
                    <a:ext uri="{A12FA001-AC4F-418D-AE19-62706E023703}">
                      <ahyp:hlinkClr xmlns:ahyp="http://schemas.microsoft.com/office/drawing/2018/hyperlinkcolor" val="tx"/>
                    </a:ext>
                  </a:extLst>
                </a:hlinkClick>
              </a:rPr>
              <a:t>Menopause | Health topics A to Z | CKS | NICE</a:t>
            </a:r>
            <a:endParaRPr lang="en-GB" dirty="0">
              <a:solidFill>
                <a:schemeClr val="accent1"/>
              </a:solidFill>
            </a:endParaRPr>
          </a:p>
          <a:p>
            <a:pPr marL="0" indent="0">
              <a:buNone/>
            </a:pPr>
            <a:r>
              <a:rPr lang="en-GB" dirty="0">
                <a:hlinkClick r:id="rId15"/>
              </a:rPr>
              <a:t>Menopause - NHS (www.nhs.uk)</a:t>
            </a:r>
            <a:endParaRPr lang="en-GB" dirty="0"/>
          </a:p>
          <a:p>
            <a:pPr marL="0" indent="0">
              <a:buNone/>
            </a:pPr>
            <a:r>
              <a:rPr lang="en-GB" dirty="0">
                <a:hlinkClick r:id="rId16"/>
              </a:rPr>
              <a:t>Hormone replacement therapy (HRT) | MIMS online</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en-GB" sz="2800" dirty="0">
                <a:latin typeface="Calibri" panose="020F0502020204030204" pitchFamily="34" charset="0"/>
                <a:ea typeface="Calibri" panose="020F0502020204030204" pitchFamily="34" charset="0"/>
                <a:cs typeface="Calibri" panose="020F0502020204030204" pitchFamily="34" charset="0"/>
              </a:rPr>
              <a:t>NHS (2023) Free Androgen Index. Gloucestershire Hospitals. Available online At: </a:t>
            </a:r>
            <a:r>
              <a:rPr lang="en-GB" sz="2800" dirty="0">
                <a:latin typeface="Calibri" panose="020F0502020204030204" pitchFamily="34" charset="0"/>
                <a:ea typeface="Calibri" panose="020F0502020204030204" pitchFamily="34" charset="0"/>
                <a:cs typeface="Calibri" panose="020F0502020204030204" pitchFamily="34" charset="0"/>
                <a:hlinkClick r:id="rId17"/>
              </a:rPr>
              <a:t>Free Androgen Index (FAI) (gloshospitals.nhs.uk)</a:t>
            </a:r>
            <a:r>
              <a:rPr lang="en-GB" sz="2800" dirty="0">
                <a:latin typeface="Calibri" panose="020F0502020204030204" pitchFamily="34" charset="0"/>
                <a:ea typeface="Calibri" panose="020F0502020204030204" pitchFamily="34" charset="0"/>
                <a:cs typeface="Calibri" panose="020F0502020204030204" pitchFamily="34" charset="0"/>
              </a:rPr>
              <a:t> </a:t>
            </a:r>
          </a:p>
          <a:p>
            <a:pPr marL="0" lvl="0" indent="0">
              <a:buNone/>
            </a:pPr>
            <a:r>
              <a:rPr lang="en-GB" sz="2800" dirty="0">
                <a:latin typeface="Calibri" panose="020F0502020204030204" pitchFamily="34" charset="0"/>
                <a:ea typeface="Calibri" panose="020F0502020204030204" pitchFamily="34" charset="0"/>
                <a:cs typeface="Calibri" panose="020F0502020204030204" pitchFamily="34" charset="0"/>
                <a:hlinkClick r:id="rId6"/>
              </a:rPr>
              <a:t>Testosterone in women—the clinical significance - The Lancet Diabetes &amp; Endocrinology</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1143568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Rectangle 4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E9B9C5-2C0E-5C50-E8CA-CAED1FFC42CE}"/>
              </a:ext>
            </a:extLst>
          </p:cNvPr>
          <p:cNvSpPr>
            <a:spLocks noGrp="1"/>
          </p:cNvSpPr>
          <p:nvPr>
            <p:ph type="title"/>
          </p:nvPr>
        </p:nvSpPr>
        <p:spPr>
          <a:xfrm>
            <a:off x="586478" y="1683756"/>
            <a:ext cx="3115265" cy="2396359"/>
          </a:xfrm>
        </p:spPr>
        <p:txBody>
          <a:bodyPr anchor="b">
            <a:normAutofit/>
          </a:bodyPr>
          <a:lstStyle/>
          <a:p>
            <a:pPr algn="r"/>
            <a:r>
              <a:rPr lang="en-GB" sz="4000" dirty="0">
                <a:solidFill>
                  <a:srgbClr val="FFFFFF"/>
                </a:solidFill>
                <a:latin typeface="Arial" panose="020B0604020202020204" pitchFamily="34" charset="0"/>
                <a:cs typeface="Arial" panose="020B0604020202020204" pitchFamily="34" charset="0"/>
              </a:rPr>
              <a:t>Stages of menopause</a:t>
            </a:r>
            <a:endParaRPr lang="en-GB" sz="4000">
              <a:solidFill>
                <a:srgbClr val="FFFFFF"/>
              </a:solidFill>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F8BD0015-DBD3-6989-613E-FE606DA91738}"/>
              </a:ext>
            </a:extLst>
          </p:cNvPr>
          <p:cNvGraphicFramePr>
            <a:graphicFrameLocks noGrp="1"/>
          </p:cNvGraphicFramePr>
          <p:nvPr>
            <p:ph idx="1"/>
            <p:extLst>
              <p:ext uri="{D42A27DB-BD31-4B8C-83A1-F6EECF244321}">
                <p14:modId xmlns:p14="http://schemas.microsoft.com/office/powerpoint/2010/main" val="187303934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508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Picture 46" descr="A close-up of a blue and green wavy surface&#10;&#10;Description automatically generated">
            <a:extLst>
              <a:ext uri="{FF2B5EF4-FFF2-40B4-BE49-F238E27FC236}">
                <a16:creationId xmlns:a16="http://schemas.microsoft.com/office/drawing/2014/main" id="{15BFF43A-EB1A-DADF-8DF9-66D31B2035F5}"/>
              </a:ext>
            </a:extLst>
          </p:cNvPr>
          <p:cNvPicPr>
            <a:picLocks noChangeAspect="1"/>
          </p:cNvPicPr>
          <p:nvPr/>
        </p:nvPicPr>
        <p:blipFill>
          <a:blip r:embed="rId2">
            <a:duotone>
              <a:schemeClr val="bg2">
                <a:shade val="45000"/>
                <a:satMod val="135000"/>
              </a:schemeClr>
              <a:prstClr val="white"/>
            </a:duotone>
          </a:blip>
          <a:srcRect t="6953" b="36797"/>
          <a:stretch/>
        </p:blipFill>
        <p:spPr>
          <a:xfrm>
            <a:off x="20" y="10"/>
            <a:ext cx="12191980" cy="6857990"/>
          </a:xfrm>
          <a:prstGeom prst="rect">
            <a:avLst/>
          </a:prstGeom>
        </p:spPr>
      </p:pic>
      <p:sp>
        <p:nvSpPr>
          <p:cNvPr id="51" name="Rectangle 5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7ED797-8695-1AC1-B601-70564411A69E}"/>
              </a:ext>
            </a:extLst>
          </p:cNvPr>
          <p:cNvSpPr>
            <a:spLocks noGrp="1"/>
          </p:cNvSpPr>
          <p:nvPr>
            <p:ph type="title"/>
          </p:nvPr>
        </p:nvSpPr>
        <p:spPr>
          <a:xfrm>
            <a:off x="838200" y="365125"/>
            <a:ext cx="10515600" cy="1325563"/>
          </a:xfrm>
        </p:spPr>
        <p:txBody>
          <a:bodyPr>
            <a:normAutofit/>
          </a:bodyPr>
          <a:lstStyle/>
          <a:p>
            <a:r>
              <a:rPr lang="en-GB" dirty="0">
                <a:latin typeface="Arial" panose="020B0604020202020204" pitchFamily="34" charset="0"/>
                <a:cs typeface="Arial" panose="020B0604020202020204" pitchFamily="34" charset="0"/>
              </a:rPr>
              <a:t>Additional definitions of menopause 	</a:t>
            </a:r>
          </a:p>
        </p:txBody>
      </p:sp>
      <p:graphicFrame>
        <p:nvGraphicFramePr>
          <p:cNvPr id="5" name="Content Placeholder 2">
            <a:extLst>
              <a:ext uri="{FF2B5EF4-FFF2-40B4-BE49-F238E27FC236}">
                <a16:creationId xmlns:a16="http://schemas.microsoft.com/office/drawing/2014/main" id="{87D87E47-BC48-35B7-5FF3-1914AE881F02}"/>
              </a:ext>
            </a:extLst>
          </p:cNvPr>
          <p:cNvGraphicFramePr>
            <a:graphicFrameLocks noGrp="1"/>
          </p:cNvGraphicFramePr>
          <p:nvPr>
            <p:ph idx="1"/>
            <p:extLst>
              <p:ext uri="{D42A27DB-BD31-4B8C-83A1-F6EECF244321}">
                <p14:modId xmlns:p14="http://schemas.microsoft.com/office/powerpoint/2010/main" val="19568718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109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DFB507-A35C-45A4-A4B1-88B692EB6B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321407B0-5659-48D2-B8DE-DF83D5749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438860"/>
            <a:ext cx="11167447" cy="5752769"/>
          </a:xfrm>
          <a:prstGeom prst="rect">
            <a:avLst/>
          </a:prstGeom>
          <a:ln w="12700">
            <a:solidFill>
              <a:srgbClr val="D5D5D5"/>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9D22E60-9194-4252-8812-A1355DB6E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4065" y="2720883"/>
            <a:ext cx="14828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How long does the menopause last?">
            <a:extLst>
              <a:ext uri="{FF2B5EF4-FFF2-40B4-BE49-F238E27FC236}">
                <a16:creationId xmlns:a16="http://schemas.microsoft.com/office/drawing/2014/main" id="{D39E8177-DF1F-A97F-BFD1-97E35FFF0B8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535" r="2" b="3796"/>
          <a:stretch/>
        </p:blipFill>
        <p:spPr bwMode="auto">
          <a:xfrm>
            <a:off x="879631" y="714828"/>
            <a:ext cx="10524601" cy="5200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450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BCC0-1BDE-5E5C-E04A-5BA2169A76A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Testing for the menopause</a:t>
            </a:r>
          </a:p>
        </p:txBody>
      </p:sp>
      <p:graphicFrame>
        <p:nvGraphicFramePr>
          <p:cNvPr id="5" name="Content Placeholder 2">
            <a:extLst>
              <a:ext uri="{FF2B5EF4-FFF2-40B4-BE49-F238E27FC236}">
                <a16:creationId xmlns:a16="http://schemas.microsoft.com/office/drawing/2014/main" id="{E9C218C2-01DD-16CC-6772-DA9FA28BB3D9}"/>
              </a:ext>
            </a:extLst>
          </p:cNvPr>
          <p:cNvGraphicFramePr>
            <a:graphicFrameLocks noGrp="1"/>
          </p:cNvGraphicFramePr>
          <p:nvPr>
            <p:ph idx="1"/>
            <p:extLst>
              <p:ext uri="{D42A27DB-BD31-4B8C-83A1-F6EECF244321}">
                <p14:modId xmlns:p14="http://schemas.microsoft.com/office/powerpoint/2010/main" val="2210646374"/>
              </p:ext>
            </p:extLst>
          </p:nvPr>
        </p:nvGraphicFramePr>
        <p:xfrm>
          <a:off x="688622" y="1399822"/>
          <a:ext cx="10665178" cy="4777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320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8E20-43CC-FC14-CA55-380F666FD845}"/>
              </a:ext>
            </a:extLst>
          </p:cNvPr>
          <p:cNvSpPr>
            <a:spLocks noGrp="1"/>
          </p:cNvSpPr>
          <p:nvPr>
            <p:ph type="title"/>
          </p:nvPr>
        </p:nvSpPr>
        <p:spPr>
          <a:xfrm>
            <a:off x="635000" y="41451"/>
            <a:ext cx="10515600" cy="1325563"/>
          </a:xfrm>
        </p:spPr>
        <p:txBody>
          <a:bodyPr/>
          <a:lstStyle/>
          <a:p>
            <a:r>
              <a:rPr lang="en-GB" dirty="0">
                <a:latin typeface="Arial" panose="020B0604020202020204" pitchFamily="34" charset="0"/>
                <a:cs typeface="Arial" panose="020B0604020202020204" pitchFamily="34" charset="0"/>
              </a:rPr>
              <a:t>Symptoms </a:t>
            </a:r>
          </a:p>
        </p:txBody>
      </p:sp>
      <p:sp>
        <p:nvSpPr>
          <p:cNvPr id="3" name="Content Placeholder 2">
            <a:extLst>
              <a:ext uri="{FF2B5EF4-FFF2-40B4-BE49-F238E27FC236}">
                <a16:creationId xmlns:a16="http://schemas.microsoft.com/office/drawing/2014/main" id="{C19B7CCF-E22E-7E5B-D584-6973D021A974}"/>
              </a:ext>
            </a:extLst>
          </p:cNvPr>
          <p:cNvSpPr>
            <a:spLocks noGrp="1"/>
          </p:cNvSpPr>
          <p:nvPr>
            <p:ph idx="1"/>
          </p:nvPr>
        </p:nvSpPr>
        <p:spPr/>
        <p:txBody>
          <a:bodyPr>
            <a:normAutofit/>
          </a:bodyPr>
          <a:lstStyle/>
          <a:p>
            <a:pPr marL="0" indent="0">
              <a:buNone/>
            </a:pPr>
            <a:r>
              <a:rPr lang="en-GB" dirty="0"/>
              <a:t>	</a:t>
            </a:r>
          </a:p>
        </p:txBody>
      </p:sp>
      <p:graphicFrame>
        <p:nvGraphicFramePr>
          <p:cNvPr id="4" name="Diagram 3">
            <a:extLst>
              <a:ext uri="{FF2B5EF4-FFF2-40B4-BE49-F238E27FC236}">
                <a16:creationId xmlns:a16="http://schemas.microsoft.com/office/drawing/2014/main" id="{8CDA0318-88D2-8D2E-591A-7B44E8244235}"/>
              </a:ext>
            </a:extLst>
          </p:cNvPr>
          <p:cNvGraphicFramePr/>
          <p:nvPr>
            <p:extLst>
              <p:ext uri="{D42A27DB-BD31-4B8C-83A1-F6EECF244321}">
                <p14:modId xmlns:p14="http://schemas.microsoft.com/office/powerpoint/2010/main" val="3202247341"/>
              </p:ext>
            </p:extLst>
          </p:nvPr>
        </p:nvGraphicFramePr>
        <p:xfrm>
          <a:off x="1128889" y="1188720"/>
          <a:ext cx="10224911" cy="5426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259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5290487-62D9-207C-7892-84DB3EA2EED2}"/>
              </a:ext>
            </a:extLst>
          </p:cNvPr>
          <p:cNvPicPr>
            <a:picLocks noGrp="1" noChangeAspect="1"/>
          </p:cNvPicPr>
          <p:nvPr>
            <p:ph idx="1"/>
          </p:nvPr>
        </p:nvPicPr>
        <p:blipFill>
          <a:blip r:embed="rId2"/>
          <a:stretch>
            <a:fillRect/>
          </a:stretch>
        </p:blipFill>
        <p:spPr>
          <a:xfrm>
            <a:off x="3540252" y="457200"/>
            <a:ext cx="5111495" cy="5943600"/>
          </a:xfrm>
          <a:prstGeom prst="rect">
            <a:avLst/>
          </a:prstGeom>
        </p:spPr>
      </p:pic>
    </p:spTree>
    <p:extLst>
      <p:ext uri="{BB962C8B-B14F-4D97-AF65-F5344CB8AC3E}">
        <p14:creationId xmlns:p14="http://schemas.microsoft.com/office/powerpoint/2010/main" val="979794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2267</Words>
  <Application>Microsoft Office PowerPoint</Application>
  <PresentationFormat>Widescreen</PresentationFormat>
  <Paragraphs>280</Paragraphs>
  <Slides>33</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__Roboto_44e537</vt:lpstr>
      <vt:lpstr>Aptos</vt:lpstr>
      <vt:lpstr>Aptos Display</vt:lpstr>
      <vt:lpstr>Arial</vt:lpstr>
      <vt:lpstr>Calibri</vt:lpstr>
      <vt:lpstr>ElsevierGulliver</vt:lpstr>
      <vt:lpstr>Helvetica Neue</vt:lpstr>
      <vt:lpstr>Inter</vt:lpstr>
      <vt:lpstr>Montserrat</vt:lpstr>
      <vt:lpstr>Open Sans</vt:lpstr>
      <vt:lpstr>ReithSans</vt:lpstr>
      <vt:lpstr>Roboto</vt:lpstr>
      <vt:lpstr>Office Theme</vt:lpstr>
      <vt:lpstr>Menopause </vt:lpstr>
      <vt:lpstr>Learning Outcomes </vt:lpstr>
      <vt:lpstr>What is the menopause </vt:lpstr>
      <vt:lpstr>Stages of menopause</vt:lpstr>
      <vt:lpstr>Additional definitions of menopause  </vt:lpstr>
      <vt:lpstr>PowerPoint Presentation</vt:lpstr>
      <vt:lpstr>Testing for the menopause</vt:lpstr>
      <vt:lpstr>Symptoms </vt:lpstr>
      <vt:lpstr>PowerPoint Presentation</vt:lpstr>
      <vt:lpstr>Self Help </vt:lpstr>
      <vt:lpstr>Over the counter products (Note limited evidence)</vt:lpstr>
      <vt:lpstr>Holistic approaches (Limited Evidence) </vt:lpstr>
      <vt:lpstr>Hormone Replacement Therapy </vt:lpstr>
      <vt:lpstr>Contraindications</vt:lpstr>
      <vt:lpstr>Cautions</vt:lpstr>
      <vt:lpstr>PowerPoint Presentation</vt:lpstr>
      <vt:lpstr>PowerPoint Presentation</vt:lpstr>
      <vt:lpstr>Screening </vt:lpstr>
      <vt:lpstr>HRT regimes </vt:lpstr>
      <vt:lpstr>Common Forms of HRT </vt:lpstr>
      <vt:lpstr>Common side effects</vt:lpstr>
      <vt:lpstr>Benefits of HRT </vt:lpstr>
      <vt:lpstr>Vaginal Health </vt:lpstr>
      <vt:lpstr>Non-Hormonal Treatments/Medications </vt:lpstr>
      <vt:lpstr>Testosterone in the body </vt:lpstr>
      <vt:lpstr>PowerPoint Presentation</vt:lpstr>
      <vt:lpstr>When can testosterone be offered ?</vt:lpstr>
      <vt:lpstr>Testosterone Replacement </vt:lpstr>
      <vt:lpstr>Considerations </vt:lpstr>
      <vt:lpstr>Products (Off License)</vt:lpstr>
      <vt:lpstr>Questions ?</vt:lpstr>
      <vt:lpstr>Further reading: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Menopause</dc:title>
  <dc:creator>Adam Armiger</dc:creator>
  <cp:lastModifiedBy>ARMIGER, Amy (APPLETREE MEDICAL PRACTICE)</cp:lastModifiedBy>
  <cp:revision>9</cp:revision>
  <dcterms:created xsi:type="dcterms:W3CDTF">2024-08-29T10:34:06Z</dcterms:created>
  <dcterms:modified xsi:type="dcterms:W3CDTF">2024-09-24T17:39:51Z</dcterms:modified>
</cp:coreProperties>
</file>